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00C9A7">
              <a:alpha val="12000"/>
            </a:srgbClr>
          </a:solidFill>
          <a:ln w="12700">
            <a:solidFill>
              <a:srgbClr val="00C9A7">
                <a:alpha val="3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772400" y="2286000"/>
            <a:ext cx="1828800" cy="1828800"/>
          </a:xfrm>
          <a:prstGeom prst="ellipse">
            <a:avLst/>
          </a:prstGeom>
          <a:solidFill>
            <a:srgbClr val="FF6B35">
              <a:alpha val="15000"/>
            </a:srgbClr>
          </a:solidFill>
          <a:ln w="12700">
            <a:solidFill>
              <a:srgbClr val="FF6B35">
                <a:alpha val="3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217920" y="3200400"/>
            <a:ext cx="1097280" cy="1097280"/>
          </a:xfrm>
          <a:prstGeom prst="ellipse">
            <a:avLst/>
          </a:prstGeom>
          <a:solidFill>
            <a:srgbClr val="FFD166">
              <a:alpha val="20000"/>
            </a:srgbClr>
          </a:solidFill>
          <a:ln w="12700">
            <a:solidFill>
              <a:srgbClr val="FFD166">
                <a:alpha val="3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320040"/>
            <a:ext cx="2560320" cy="384048"/>
          </a:xfrm>
          <a:prstGeom prst="roundRect">
            <a:avLst>
              <a:gd name="adj" fmla="val 11905"/>
            </a:avLst>
          </a:prstGeom>
          <a:solidFill>
            <a:srgbClr val="FF6B35">
              <a:alpha val="80000"/>
            </a:srgbClr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320040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✦  نسخة 2026 | المستوى: مبتدئ ← محترف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411480" y="914400"/>
            <a:ext cx="83210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4800" b="1" dirty="0">
                <a:solidFill>
                  <a:srgbClr val="FFFFFF"/>
                </a:solidFill>
              </a:rPr>
              <a:t>دورة التسويق الإلكتروني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411480" y="1828800"/>
            <a:ext cx="8321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3200" b="1" dirty="0">
                <a:solidFill>
                  <a:srgbClr val="FF6B35"/>
                </a:solidFill>
              </a:rPr>
              <a:t>الشاملة من الصفر إلى الاحتراف</a:t>
            </a:r>
            <a:endParaRPr lang="en-US" sz="3200" dirty="0"/>
          </a:p>
        </p:txBody>
      </p:sp>
      <p:sp>
        <p:nvSpPr>
          <p:cNvPr id="10" name="Shape 8"/>
          <p:cNvSpPr/>
          <p:nvPr/>
        </p:nvSpPr>
        <p:spPr>
          <a:xfrm>
            <a:off x="411480" y="2697480"/>
            <a:ext cx="8321040" cy="36576"/>
          </a:xfrm>
          <a:prstGeom prst="rect">
            <a:avLst/>
          </a:prstGeom>
          <a:solidFill>
            <a:srgbClr val="4A6FA5">
              <a:alpha val="50000"/>
            </a:srgbClr>
          </a:solidFill>
          <a:ln w="12700">
            <a:solidFill>
              <a:srgbClr val="4A6FA5">
                <a:alpha val="5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2834640"/>
            <a:ext cx="8321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8BA3C7"/>
                </a:solidFill>
              </a:rPr>
              <a:t>10 وحدات تعليمية  •  أدوات الذكاء الاصطناعي  •  تطبيق عملي مكثف  •  روابط ومصادر حصرية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11480" y="3429000"/>
            <a:ext cx="1920240" cy="1325880"/>
          </a:xfrm>
          <a:prstGeom prst="rect">
            <a:avLst/>
          </a:prstGeom>
          <a:solidFill>
            <a:srgbClr val="1A3050"/>
          </a:solidFill>
          <a:ln w="12700">
            <a:solidFill>
              <a:srgbClr val="4A6FA5">
                <a:alpha val="4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1480" y="345643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6B35"/>
                </a:solidFill>
              </a:rPr>
              <a:t>10+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411480" y="402336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وحدات تعليمية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2514600" y="3429000"/>
            <a:ext cx="1920240" cy="1325880"/>
          </a:xfrm>
          <a:prstGeom prst="rect">
            <a:avLst/>
          </a:prstGeom>
          <a:solidFill>
            <a:srgbClr val="1A3050"/>
          </a:solidFill>
          <a:ln w="12700">
            <a:solidFill>
              <a:srgbClr val="4A6FA5">
                <a:alpha val="4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514600" y="345643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6B35"/>
                </a:solidFill>
              </a:rPr>
              <a:t>50+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2514600" y="402336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ساعة تدريب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617720" y="3429000"/>
            <a:ext cx="1920240" cy="1325880"/>
          </a:xfrm>
          <a:prstGeom prst="rect">
            <a:avLst/>
          </a:prstGeom>
          <a:solidFill>
            <a:srgbClr val="1A3050"/>
          </a:solidFill>
          <a:ln w="12700">
            <a:solidFill>
              <a:srgbClr val="4A6FA5">
                <a:alpha val="4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617720" y="345643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6B35"/>
                </a:solidFill>
              </a:rPr>
              <a:t>100+</a:t>
            </a:r>
            <a:endParaRPr lang="en-US" sz="3000" dirty="0"/>
          </a:p>
        </p:txBody>
      </p:sp>
      <p:sp>
        <p:nvSpPr>
          <p:cNvPr id="20" name="Text 18"/>
          <p:cNvSpPr/>
          <p:nvPr/>
        </p:nvSpPr>
        <p:spPr>
          <a:xfrm>
            <a:off x="4617720" y="402336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أداة ذكاء اصطناعي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6720840" y="3429000"/>
            <a:ext cx="1920240" cy="1325880"/>
          </a:xfrm>
          <a:prstGeom prst="rect">
            <a:avLst/>
          </a:prstGeom>
          <a:solidFill>
            <a:srgbClr val="1A3050"/>
          </a:solidFill>
          <a:ln w="12700">
            <a:solidFill>
              <a:srgbClr val="4A6FA5">
                <a:alpha val="40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720840" y="345643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6B35"/>
                </a:solidFill>
              </a:rPr>
              <a:t>∞</a:t>
            </a:r>
            <a:endParaRPr lang="en-US" sz="3000" dirty="0"/>
          </a:p>
        </p:txBody>
      </p:sp>
      <p:sp>
        <p:nvSpPr>
          <p:cNvPr id="23" name="Text 21"/>
          <p:cNvSpPr/>
          <p:nvPr/>
        </p:nvSpPr>
        <p:spPr>
          <a:xfrm>
            <a:off x="6720840" y="402336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فرص عمل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C0F5E8"/>
                </a:solidFill>
              </a:rPr>
              <a:t>الوحدة 05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274320" y="365760"/>
            <a:ext cx="8595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0A1628"/>
                </a:solidFill>
              </a:rPr>
              <a:t>التسويق بالبريد الإلكتروني  Email Marketing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28600" y="1097280"/>
            <a:ext cx="8686800" cy="658368"/>
          </a:xfrm>
          <a:prstGeom prst="rect">
            <a:avLst/>
          </a:prstGeom>
          <a:solidFill>
            <a:srgbClr val="162848"/>
          </a:solidFill>
          <a:ln w="12700">
            <a:solidFill>
              <a:srgbClr val="06D6A0">
                <a:alpha val="6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1097280"/>
            <a:ext cx="8503920" cy="658368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06D6A0"/>
                </a:solidFill>
              </a:rPr>
              <a:t>💡 كل $1 تنفقه على Email Marketing يعود بـ $42 ربحاً — أعلى ROI بين جميع قنوات التسويق الرقمي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28600" y="1874520"/>
            <a:ext cx="8686800" cy="685800"/>
          </a:xfrm>
          <a:prstGeom prst="rect">
            <a:avLst/>
          </a:prstGeom>
          <a:solidFill>
            <a:srgbClr val="162848"/>
          </a:solidFill>
          <a:ln w="12700">
            <a:solidFill>
              <a:srgbClr val="4A6FA5">
                <a:alpha val="3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74320" y="1993392"/>
            <a:ext cx="438912" cy="438912"/>
          </a:xfrm>
          <a:prstGeom prst="ellipse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4320" y="199339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77240" y="1892808"/>
            <a:ext cx="80467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06D6A0"/>
                </a:solidFill>
              </a:rPr>
              <a:t>بناء القائمة البريدية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77240" y="2185416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Lead Magnets، نماذج الاشتراك، تقسيم الجمهور (Segmentation)، الامتثال GDPR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28600" y="2642616"/>
            <a:ext cx="8686800" cy="685800"/>
          </a:xfrm>
          <a:prstGeom prst="rect">
            <a:avLst/>
          </a:prstGeom>
          <a:solidFill>
            <a:srgbClr val="162848"/>
          </a:solidFill>
          <a:ln w="12700">
            <a:solidFill>
              <a:srgbClr val="4A6FA5">
                <a:alpha val="3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74320" y="2761488"/>
            <a:ext cx="438912" cy="438912"/>
          </a:xfrm>
          <a:prstGeom prst="ellipse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74320" y="276148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2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77240" y="2660904"/>
            <a:ext cx="80467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06D6A0"/>
                </a:solidFill>
              </a:rPr>
              <a:t>تصميم الحملات الفعّالة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77240" y="2953512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Subject Lines الجذابة، تخصيص المحتوى، A/B Testing، تحسين معدل الفتح (Open Rate)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28600" y="3410712"/>
            <a:ext cx="8686800" cy="685800"/>
          </a:xfrm>
          <a:prstGeom prst="rect">
            <a:avLst/>
          </a:prstGeom>
          <a:solidFill>
            <a:srgbClr val="162848"/>
          </a:solidFill>
          <a:ln w="12700">
            <a:solidFill>
              <a:srgbClr val="4A6FA5">
                <a:alpha val="3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74320" y="3529584"/>
            <a:ext cx="438912" cy="438912"/>
          </a:xfrm>
          <a:prstGeom prst="ellipse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74320" y="3529584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3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777240" y="3429000"/>
            <a:ext cx="80467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06D6A0"/>
                </a:solidFill>
              </a:rPr>
              <a:t>الأتمتة والتسلسلات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77240" y="3721608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Welcome Sequences، Drip Campaigns، Abandoned Cart، Re-engagement Campaigns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28600" y="4178808"/>
            <a:ext cx="8686800" cy="685800"/>
          </a:xfrm>
          <a:prstGeom prst="rect">
            <a:avLst/>
          </a:prstGeom>
          <a:solidFill>
            <a:srgbClr val="162848"/>
          </a:solidFill>
          <a:ln w="12700">
            <a:solidFill>
              <a:srgbClr val="4A6FA5">
                <a:alpha val="30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4320" y="4297680"/>
            <a:ext cx="438912" cy="438912"/>
          </a:xfrm>
          <a:prstGeom prst="ellipse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4320" y="4297680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4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77240" y="4197096"/>
            <a:ext cx="80467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06D6A0"/>
                </a:solidFill>
              </a:rPr>
              <a:t>أدوات Email Marketing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77240" y="448970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Mailchimp، ActiveCampaign، ConvertKit، Klaviyo، Brevo (Sendinblue)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E4D4"/>
                </a:solidFill>
              </a:rPr>
              <a:t>الوحدة 06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274320" y="365760"/>
            <a:ext cx="8595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الإعلانات المدفوعة  Paid Advertising &amp; PPC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28600" y="1097280"/>
            <a:ext cx="2743200" cy="3794760"/>
          </a:xfrm>
          <a:prstGeom prst="rect">
            <a:avLst/>
          </a:prstGeom>
          <a:solidFill>
            <a:srgbClr val="162848"/>
          </a:solidFill>
          <a:ln w="12700">
            <a:solidFill>
              <a:srgbClr val="00C9A7">
                <a:alpha val="5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28600" y="1097280"/>
            <a:ext cx="2743200" cy="475488"/>
          </a:xfrm>
          <a:prstGeom prst="rect">
            <a:avLst/>
          </a:prstGeom>
          <a:solidFill>
            <a:srgbClr val="00C9A7">
              <a:alpha val="85000"/>
            </a:srgbClr>
          </a:solidFill>
          <a:ln w="12700">
            <a:solidFill>
              <a:srgbClr val="00C9A7">
                <a:alpha val="85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28600" y="1097280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🔍  Google Ads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20040" y="162763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Search Ads — استهداف نية الشراء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320040" y="2139696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Display Network — 2 مليون موقع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320040" y="265176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Shopping Ads للتجارة الإلكترونية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20040" y="3163824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YouTube Ads بأنواعها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20040" y="3675888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Performance Max الذكي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320040" y="418795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الكلمات المفتاحية السالبة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200400" y="1097280"/>
            <a:ext cx="2743200" cy="3794760"/>
          </a:xfrm>
          <a:prstGeom prst="rect">
            <a:avLst/>
          </a:prstGeom>
          <a:solidFill>
            <a:srgbClr val="162848"/>
          </a:solidFill>
          <a:ln w="12700">
            <a:solidFill>
              <a:srgbClr val="1877F2">
                <a:alpha val="5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00400" y="1097280"/>
            <a:ext cx="2743200" cy="475488"/>
          </a:xfrm>
          <a:prstGeom prst="rect">
            <a:avLst/>
          </a:prstGeom>
          <a:solidFill>
            <a:srgbClr val="1877F2">
              <a:alpha val="85000"/>
            </a:srgbClr>
          </a:solidFill>
          <a:ln w="12700">
            <a:solidFill>
              <a:srgbClr val="1877F2">
                <a:alpha val="8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00400" y="1097280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👥  Meta Ads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291840" y="162763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Facebook &amp; Instagram Ads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3291840" y="2139696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Lookalike Audiences التشابه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3291840" y="265176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Retargeting الإعادة الاستهداف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291840" y="3163824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Lead Generation Forms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3291840" y="3675888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Advantage+ Shopping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3291840" y="418795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Pixel والتتبع الدقيق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172200" y="1097280"/>
            <a:ext cx="2743200" cy="3794760"/>
          </a:xfrm>
          <a:prstGeom prst="rect">
            <a:avLst/>
          </a:prstGeom>
          <a:solidFill>
            <a:srgbClr val="162848"/>
          </a:solidFill>
          <a:ln w="12700">
            <a:solidFill>
              <a:srgbClr val="FFD166">
                <a:alpha val="50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172200" y="1097280"/>
            <a:ext cx="2743200" cy="475488"/>
          </a:xfrm>
          <a:prstGeom prst="rect">
            <a:avLst/>
          </a:prstGeom>
          <a:solidFill>
            <a:srgbClr val="FFD166">
              <a:alpha val="85000"/>
            </a:srgbClr>
          </a:solidFill>
          <a:ln w="12700">
            <a:solidFill>
              <a:srgbClr val="FFD166">
                <a:alpha val="8500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172200" y="1097280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💡  أنواع الإعلانات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263640" y="162763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CPC — الدفع بالنقرة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6263640" y="2139696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CPM — الدفع بالألف ظهور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6263640" y="265176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CPA — الدفع بالإجراء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6263640" y="3163824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ROAS — العائد على الإعلان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6263640" y="3675888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A/B Testing المستمر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6263640" y="418795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Landing Page التحسين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C0F0EB"/>
                </a:solidFill>
              </a:rPr>
              <a:t>الوحدة 07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274320" y="365760"/>
            <a:ext cx="8595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التحليلات والبيانات  Analytics &amp; Data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28600" y="1097280"/>
            <a:ext cx="1993392" cy="1005840"/>
          </a:xfrm>
          <a:prstGeom prst="rect">
            <a:avLst/>
          </a:prstGeom>
          <a:solidFill>
            <a:srgbClr val="162848"/>
          </a:solidFill>
          <a:ln w="12700">
            <a:solidFill>
              <a:srgbClr val="FF6B35">
                <a:alpha val="5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28600" y="1097280"/>
            <a:ext cx="19933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📉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228600" y="150876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8BA3C7"/>
                </a:solidFill>
              </a:rPr>
              <a:t>Bounce Rate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28600" y="173736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6B35"/>
                </a:solidFill>
              </a:rPr>
              <a:t>✓ &lt; 40%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404872" y="1097280"/>
            <a:ext cx="1993392" cy="1005840"/>
          </a:xfrm>
          <a:prstGeom prst="rect">
            <a:avLst/>
          </a:prstGeom>
          <a:solidFill>
            <a:srgbClr val="162848"/>
          </a:solidFill>
          <a:ln w="12700">
            <a:solidFill>
              <a:srgbClr val="06D6A0">
                <a:alpha val="5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404872" y="1097280"/>
            <a:ext cx="19933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🎯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2404872" y="150876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8BA3C7"/>
                </a:solidFill>
              </a:rPr>
              <a:t>Conversion Rate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2404872" y="173736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06D6A0"/>
                </a:solidFill>
              </a:rPr>
              <a:t>✓ 2-5%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581144" y="1097280"/>
            <a:ext cx="1993392" cy="1005840"/>
          </a:xfrm>
          <a:prstGeom prst="rect">
            <a:avLst/>
          </a:prstGeom>
          <a:solidFill>
            <a:srgbClr val="162848"/>
          </a:solidFill>
          <a:ln w="12700">
            <a:solidFill>
              <a:srgbClr val="FFD166">
                <a:alpha val="5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81144" y="1097280"/>
            <a:ext cx="19933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💰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4581144" y="150876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8BA3C7"/>
                </a:solidFill>
              </a:rPr>
              <a:t>ROAS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581144" y="173736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D166"/>
                </a:solidFill>
              </a:rPr>
              <a:t>✓ &gt; 4x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757416" y="1097280"/>
            <a:ext cx="1993392" cy="1005840"/>
          </a:xfrm>
          <a:prstGeom prst="rect">
            <a:avLst/>
          </a:prstGeom>
          <a:solidFill>
            <a:srgbClr val="162848"/>
          </a:solidFill>
          <a:ln w="12700">
            <a:solidFill>
              <a:srgbClr val="00C9A7">
                <a:alpha val="50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757416" y="1097280"/>
            <a:ext cx="19933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👤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6757416" y="150876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8BA3C7"/>
                </a:solidFill>
              </a:rPr>
              <a:t>CAC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757416" y="1737360"/>
            <a:ext cx="19933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00C9A7"/>
                </a:solidFill>
              </a:rPr>
              <a:t>✓ &lt; LTV÷3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228600" y="2240280"/>
            <a:ext cx="4251960" cy="1097280"/>
          </a:xfrm>
          <a:prstGeom prst="rect">
            <a:avLst/>
          </a:prstGeom>
          <a:solidFill>
            <a:srgbClr val="162848"/>
          </a:solidFill>
          <a:ln w="12700">
            <a:solidFill>
              <a:srgbClr val="FF6B35">
                <a:alpha val="40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520440" y="2313432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FF6B35">
              <a:alpha val="80000"/>
            </a:srgbClr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520440" y="2313432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مجاني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338328" y="2240280"/>
            <a:ext cx="3108960" cy="4572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FF6B35"/>
                </a:solidFill>
              </a:rPr>
              <a:t>Google Analytics 4 (GA4)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338328" y="2679192"/>
            <a:ext cx="4023360" cy="2286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4A6FA5"/>
                </a:solidFill>
              </a:rPr>
              <a:t>🔗 analytics.google.com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338328" y="2880360"/>
            <a:ext cx="4023360" cy="384048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تتبع شامل للموقع، رحلة المستخدم، conversion tracking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709160" y="2240280"/>
            <a:ext cx="4251960" cy="1097280"/>
          </a:xfrm>
          <a:prstGeom prst="rect">
            <a:avLst/>
          </a:prstGeom>
          <a:solidFill>
            <a:srgbClr val="162848"/>
          </a:solidFill>
          <a:ln w="12700">
            <a:solidFill>
              <a:srgbClr val="00C9A7">
                <a:alpha val="40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8001000" y="2313432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00C9A7">
              <a:alpha val="80000"/>
            </a:srgbClr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001000" y="2313432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مجاني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818888" y="2240280"/>
            <a:ext cx="3108960" cy="4572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00C9A7"/>
                </a:solidFill>
              </a:rPr>
              <a:t>Google Looker Studio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4818888" y="2679192"/>
            <a:ext cx="4023360" cy="2286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4A6FA5"/>
                </a:solidFill>
              </a:rPr>
              <a:t>🔗 lookerstudio.google.com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4818888" y="2880360"/>
            <a:ext cx="4023360" cy="384048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لوحات تحكم مخصصة مرتبطة بجميع مصادر البيانات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228600" y="3520440"/>
            <a:ext cx="4251960" cy="1097280"/>
          </a:xfrm>
          <a:prstGeom prst="rect">
            <a:avLst/>
          </a:prstGeom>
          <a:solidFill>
            <a:srgbClr val="162848"/>
          </a:solidFill>
          <a:ln w="12700">
            <a:solidFill>
              <a:srgbClr val="EF476F">
                <a:alpha val="4000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3520440" y="3593592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EF476F">
              <a:alpha val="80000"/>
            </a:srgbClr>
          </a:solidFill>
          <a:ln w="12700">
            <a:solidFill>
              <a:srgbClr val="EF476F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520440" y="3593592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مجاني+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338328" y="3520440"/>
            <a:ext cx="3108960" cy="4572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EF476F"/>
                </a:solidFill>
              </a:rPr>
              <a:t>Hotjar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338328" y="3959352"/>
            <a:ext cx="4023360" cy="2286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4A6FA5"/>
                </a:solidFill>
              </a:rPr>
              <a:t>🔗 hotjar.com</a:t>
            </a:r>
            <a:endParaRPr lang="en-US" sz="850" dirty="0"/>
          </a:p>
        </p:txBody>
      </p:sp>
      <p:sp>
        <p:nvSpPr>
          <p:cNvPr id="38" name="Text 36"/>
          <p:cNvSpPr/>
          <p:nvPr/>
        </p:nvSpPr>
        <p:spPr>
          <a:xfrm>
            <a:off x="338328" y="4160520"/>
            <a:ext cx="4023360" cy="384048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خرائط الحرارة، تسجيل الجلسات، استبيانات المستخدمين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4709160" y="3520440"/>
            <a:ext cx="4251960" cy="1097280"/>
          </a:xfrm>
          <a:prstGeom prst="rect">
            <a:avLst/>
          </a:prstGeom>
          <a:solidFill>
            <a:srgbClr val="162848"/>
          </a:solidFill>
          <a:ln w="12700">
            <a:solidFill>
              <a:srgbClr val="845EC2">
                <a:alpha val="4000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8001000" y="3593592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845EC2">
              <a:alpha val="80000"/>
            </a:srgbClr>
          </a:solidFill>
          <a:ln w="12700">
            <a:solidFill>
              <a:srgbClr val="845EC2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001000" y="3593592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مدفوع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4818888" y="3520440"/>
            <a:ext cx="3108960" cy="4572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845EC2"/>
                </a:solidFill>
              </a:rPr>
              <a:t>Triple Whale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4818888" y="3959352"/>
            <a:ext cx="4023360" cy="2286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4A6FA5"/>
                </a:solidFill>
              </a:rPr>
              <a:t>🔗 triplewhale.com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4818888" y="4160520"/>
            <a:ext cx="4023360" cy="384048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تتبع Attribution لشركات Shopify والتجارة الإلكترونية</a:t>
            </a:r>
            <a:endParaRPr lang="en-US" sz="10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5C4200"/>
                </a:solidFill>
              </a:rPr>
              <a:t>الوحدة 08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274320" y="365760"/>
            <a:ext cx="8595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2300" b="1" dirty="0">
                <a:solidFill>
                  <a:srgbClr val="0A1628"/>
                </a:solidFill>
              </a:rPr>
              <a:t>🤖  الذكاء الاصطناعي في التسويق الرقمي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228600" y="1097280"/>
            <a:ext cx="2743200" cy="1810512"/>
          </a:xfrm>
          <a:prstGeom prst="rect">
            <a:avLst/>
          </a:prstGeom>
          <a:solidFill>
            <a:srgbClr val="162848"/>
          </a:solidFill>
          <a:ln w="12700">
            <a:solidFill>
              <a:srgbClr val="FF6B35">
                <a:alpha val="4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28600" y="1097280"/>
            <a:ext cx="2743200" cy="384048"/>
          </a:xfrm>
          <a:prstGeom prst="rect">
            <a:avLst/>
          </a:prstGeom>
          <a:solidFill>
            <a:srgbClr val="FF6B35">
              <a:alpha val="80000"/>
            </a:srgbClr>
          </a:solidFill>
          <a:ln w="12700">
            <a:solidFill>
              <a:srgbClr val="FF6B35">
                <a:alpha val="8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28600" y="109728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✍️ توليد المحتوى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0040" y="150876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ChatGPT-4o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320040" y="1664208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FF6B35"/>
                </a:solidFill>
              </a:rPr>
              <a:t>chat.openai.com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320040" y="1847088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Claude 3.5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20040" y="2002536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FF6B35"/>
                </a:solidFill>
              </a:rPr>
              <a:t>claude.ai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320040" y="2185416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Gemini Pro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320040" y="2340864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FF6B35"/>
                </a:solidFill>
              </a:rPr>
              <a:t>gemini.google.com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320040" y="2523744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Jasper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320040" y="2679192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FF6B35"/>
                </a:solidFill>
              </a:rPr>
              <a:t>jasper.ai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3200400" y="1097280"/>
            <a:ext cx="2743200" cy="1810512"/>
          </a:xfrm>
          <a:prstGeom prst="rect">
            <a:avLst/>
          </a:prstGeom>
          <a:solidFill>
            <a:srgbClr val="162848"/>
          </a:solidFill>
          <a:ln w="12700">
            <a:solidFill>
              <a:srgbClr val="845EC2">
                <a:alpha val="45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200400" y="1097280"/>
            <a:ext cx="2743200" cy="384048"/>
          </a:xfrm>
          <a:prstGeom prst="rect">
            <a:avLst/>
          </a:prstGeom>
          <a:solidFill>
            <a:srgbClr val="845EC2">
              <a:alpha val="80000"/>
            </a:srgbClr>
          </a:solidFill>
          <a:ln w="12700">
            <a:solidFill>
              <a:srgbClr val="845EC2">
                <a:alpha val="80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0" y="109728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🎨 الصور والتصميم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291840" y="150876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Midjourney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291840" y="1664208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845EC2"/>
                </a:solidFill>
              </a:rPr>
              <a:t>midjourney.com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3291840" y="1847088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DALL-E 3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3291840" y="2002536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845EC2"/>
                </a:solidFill>
              </a:rPr>
              <a:t>openai.com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3291840" y="2185416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Adobe Firefly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3291840" y="2340864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845EC2"/>
                </a:solidFill>
              </a:rPr>
              <a:t>firefly.adobe.com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3291840" y="2523744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Ideogram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3291840" y="2679192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845EC2"/>
                </a:solidFill>
              </a:rPr>
              <a:t>ideogram.ai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6172200" y="1097280"/>
            <a:ext cx="2743200" cy="1810512"/>
          </a:xfrm>
          <a:prstGeom prst="rect">
            <a:avLst/>
          </a:prstGeom>
          <a:solidFill>
            <a:srgbClr val="162848"/>
          </a:solidFill>
          <a:ln w="12700">
            <a:solidFill>
              <a:srgbClr val="EF476F">
                <a:alpha val="45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172200" y="1097280"/>
            <a:ext cx="2743200" cy="384048"/>
          </a:xfrm>
          <a:prstGeom prst="rect">
            <a:avLst/>
          </a:prstGeom>
          <a:solidFill>
            <a:srgbClr val="EF476F">
              <a:alpha val="80000"/>
            </a:srgbClr>
          </a:solidFill>
          <a:ln w="12700">
            <a:solidFill>
              <a:srgbClr val="EF476F">
                <a:alpha val="8000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172200" y="109728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🎥 الفيديو والموشن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6263640" y="150876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Runway ML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6263640" y="1664208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EF476F"/>
                </a:solidFill>
              </a:rPr>
              <a:t>runwayml.com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6263640" y="1847088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Pika Labs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6263640" y="2002536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EF476F"/>
                </a:solidFill>
              </a:rPr>
              <a:t>pika.art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6263640" y="2185416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HeyGen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6263640" y="2340864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EF476F"/>
                </a:solidFill>
              </a:rPr>
              <a:t>heygen.com</a:t>
            </a:r>
            <a:endParaRPr lang="en-US" sz="850" dirty="0"/>
          </a:p>
        </p:txBody>
      </p:sp>
      <p:sp>
        <p:nvSpPr>
          <p:cNvPr id="36" name="Text 34"/>
          <p:cNvSpPr/>
          <p:nvPr/>
        </p:nvSpPr>
        <p:spPr>
          <a:xfrm>
            <a:off x="6263640" y="2523744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Synthesia</a:t>
            </a:r>
            <a:endParaRPr lang="en-US" sz="1050" dirty="0"/>
          </a:p>
        </p:txBody>
      </p:sp>
      <p:sp>
        <p:nvSpPr>
          <p:cNvPr id="37" name="Text 35"/>
          <p:cNvSpPr/>
          <p:nvPr/>
        </p:nvSpPr>
        <p:spPr>
          <a:xfrm>
            <a:off x="6263640" y="2679192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EF476F"/>
                </a:solidFill>
              </a:rPr>
              <a:t>synthesia.io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228600" y="3090672"/>
            <a:ext cx="2743200" cy="1810512"/>
          </a:xfrm>
          <a:prstGeom prst="rect">
            <a:avLst/>
          </a:prstGeom>
          <a:solidFill>
            <a:srgbClr val="162848"/>
          </a:solidFill>
          <a:ln w="12700">
            <a:solidFill>
              <a:srgbClr val="00C9A7">
                <a:alpha val="4500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228600" y="3090672"/>
            <a:ext cx="2743200" cy="384048"/>
          </a:xfrm>
          <a:prstGeom prst="rect">
            <a:avLst/>
          </a:prstGeom>
          <a:solidFill>
            <a:srgbClr val="00C9A7">
              <a:alpha val="80000"/>
            </a:srgbClr>
          </a:solidFill>
          <a:ln w="12700">
            <a:solidFill>
              <a:srgbClr val="00C9A7">
                <a:alpha val="80000"/>
              </a:srgbClr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228600" y="3090672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📊 التحليل والأتمتة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320040" y="350215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Make.com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320040" y="3657600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00C9A7"/>
                </a:solidFill>
              </a:rPr>
              <a:t>make.com</a:t>
            </a:r>
            <a:endParaRPr lang="en-US" sz="850" dirty="0"/>
          </a:p>
        </p:txBody>
      </p:sp>
      <p:sp>
        <p:nvSpPr>
          <p:cNvPr id="43" name="Text 41"/>
          <p:cNvSpPr/>
          <p:nvPr/>
        </p:nvSpPr>
        <p:spPr>
          <a:xfrm>
            <a:off x="320040" y="384048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n8n</a:t>
            </a:r>
            <a:endParaRPr lang="en-US" sz="1050" dirty="0"/>
          </a:p>
        </p:txBody>
      </p:sp>
      <p:sp>
        <p:nvSpPr>
          <p:cNvPr id="44" name="Text 42"/>
          <p:cNvSpPr/>
          <p:nvPr/>
        </p:nvSpPr>
        <p:spPr>
          <a:xfrm>
            <a:off x="320040" y="3995928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00C9A7"/>
                </a:solidFill>
              </a:rPr>
              <a:t>n8n.io</a:t>
            </a:r>
            <a:endParaRPr lang="en-US" sz="850" dirty="0"/>
          </a:p>
        </p:txBody>
      </p:sp>
      <p:sp>
        <p:nvSpPr>
          <p:cNvPr id="45" name="Text 43"/>
          <p:cNvSpPr/>
          <p:nvPr/>
        </p:nvSpPr>
        <p:spPr>
          <a:xfrm>
            <a:off x="320040" y="4178808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Zapier AI</a:t>
            </a:r>
            <a:endParaRPr lang="en-US" sz="1050" dirty="0"/>
          </a:p>
        </p:txBody>
      </p:sp>
      <p:sp>
        <p:nvSpPr>
          <p:cNvPr id="46" name="Text 44"/>
          <p:cNvSpPr/>
          <p:nvPr/>
        </p:nvSpPr>
        <p:spPr>
          <a:xfrm>
            <a:off x="320040" y="4334256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00C9A7"/>
                </a:solidFill>
              </a:rPr>
              <a:t>zapier.com</a:t>
            </a:r>
            <a:endParaRPr lang="en-US" sz="850" dirty="0"/>
          </a:p>
        </p:txBody>
      </p:sp>
      <p:sp>
        <p:nvSpPr>
          <p:cNvPr id="47" name="Text 45"/>
          <p:cNvSpPr/>
          <p:nvPr/>
        </p:nvSpPr>
        <p:spPr>
          <a:xfrm>
            <a:off x="320040" y="4517136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Phrasee</a:t>
            </a:r>
            <a:endParaRPr lang="en-US" sz="1050" dirty="0"/>
          </a:p>
        </p:txBody>
      </p:sp>
      <p:sp>
        <p:nvSpPr>
          <p:cNvPr id="48" name="Text 46"/>
          <p:cNvSpPr/>
          <p:nvPr/>
        </p:nvSpPr>
        <p:spPr>
          <a:xfrm>
            <a:off x="320040" y="4672584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00C9A7"/>
                </a:solidFill>
              </a:rPr>
              <a:t>phrasee.co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3200400" y="3090672"/>
            <a:ext cx="2743200" cy="1810512"/>
          </a:xfrm>
          <a:prstGeom prst="rect">
            <a:avLst/>
          </a:prstGeom>
          <a:solidFill>
            <a:srgbClr val="162848"/>
          </a:solidFill>
          <a:ln w="12700">
            <a:solidFill>
              <a:srgbClr val="06D6A0">
                <a:alpha val="4500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3200400" y="3090672"/>
            <a:ext cx="2743200" cy="384048"/>
          </a:xfrm>
          <a:prstGeom prst="rect">
            <a:avLst/>
          </a:prstGeom>
          <a:solidFill>
            <a:srgbClr val="06D6A0">
              <a:alpha val="80000"/>
            </a:srgbClr>
          </a:solidFill>
          <a:ln w="12700">
            <a:solidFill>
              <a:srgbClr val="06D6A0">
                <a:alpha val="80000"/>
              </a:srgbClr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200400" y="3090672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🔍 البحث والمنافسين</a:t>
            </a:r>
            <a:endParaRPr lang="en-US" sz="1200" dirty="0"/>
          </a:p>
        </p:txBody>
      </p:sp>
      <p:sp>
        <p:nvSpPr>
          <p:cNvPr id="52" name="Text 50"/>
          <p:cNvSpPr/>
          <p:nvPr/>
        </p:nvSpPr>
        <p:spPr>
          <a:xfrm>
            <a:off x="3291840" y="350215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Perplexity</a:t>
            </a:r>
            <a:endParaRPr lang="en-US" sz="1050" dirty="0"/>
          </a:p>
        </p:txBody>
      </p:sp>
      <p:sp>
        <p:nvSpPr>
          <p:cNvPr id="53" name="Text 51"/>
          <p:cNvSpPr/>
          <p:nvPr/>
        </p:nvSpPr>
        <p:spPr>
          <a:xfrm>
            <a:off x="3291840" y="3657600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06D6A0"/>
                </a:solidFill>
              </a:rPr>
              <a:t>perplexity.ai</a:t>
            </a:r>
            <a:endParaRPr lang="en-US" sz="850" dirty="0"/>
          </a:p>
        </p:txBody>
      </p:sp>
      <p:sp>
        <p:nvSpPr>
          <p:cNvPr id="54" name="Text 52"/>
          <p:cNvSpPr/>
          <p:nvPr/>
        </p:nvSpPr>
        <p:spPr>
          <a:xfrm>
            <a:off x="3291840" y="384048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Brandwatch</a:t>
            </a:r>
            <a:endParaRPr lang="en-US" sz="1050" dirty="0"/>
          </a:p>
        </p:txBody>
      </p:sp>
      <p:sp>
        <p:nvSpPr>
          <p:cNvPr id="55" name="Text 53"/>
          <p:cNvSpPr/>
          <p:nvPr/>
        </p:nvSpPr>
        <p:spPr>
          <a:xfrm>
            <a:off x="3291840" y="3995928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06D6A0"/>
                </a:solidFill>
              </a:rPr>
              <a:t>brandwatch.com</a:t>
            </a:r>
            <a:endParaRPr lang="en-US" sz="850" dirty="0"/>
          </a:p>
        </p:txBody>
      </p:sp>
      <p:sp>
        <p:nvSpPr>
          <p:cNvPr id="56" name="Text 54"/>
          <p:cNvSpPr/>
          <p:nvPr/>
        </p:nvSpPr>
        <p:spPr>
          <a:xfrm>
            <a:off x="3291840" y="4178808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Mention</a:t>
            </a:r>
            <a:endParaRPr lang="en-US" sz="1050" dirty="0"/>
          </a:p>
        </p:txBody>
      </p:sp>
      <p:sp>
        <p:nvSpPr>
          <p:cNvPr id="57" name="Text 55"/>
          <p:cNvSpPr/>
          <p:nvPr/>
        </p:nvSpPr>
        <p:spPr>
          <a:xfrm>
            <a:off x="3291840" y="4334256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06D6A0"/>
                </a:solidFill>
              </a:rPr>
              <a:t>mention.com</a:t>
            </a:r>
            <a:endParaRPr lang="en-US" sz="850" dirty="0"/>
          </a:p>
        </p:txBody>
      </p:sp>
      <p:sp>
        <p:nvSpPr>
          <p:cNvPr id="58" name="Text 56"/>
          <p:cNvSpPr/>
          <p:nvPr/>
        </p:nvSpPr>
        <p:spPr>
          <a:xfrm>
            <a:off x="3291840" y="4517136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SparkToro</a:t>
            </a:r>
            <a:endParaRPr lang="en-US" sz="1050" dirty="0"/>
          </a:p>
        </p:txBody>
      </p:sp>
      <p:sp>
        <p:nvSpPr>
          <p:cNvPr id="59" name="Text 57"/>
          <p:cNvSpPr/>
          <p:nvPr/>
        </p:nvSpPr>
        <p:spPr>
          <a:xfrm>
            <a:off x="3291840" y="4672584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06D6A0"/>
                </a:solidFill>
              </a:rPr>
              <a:t>sparktoro.com</a:t>
            </a:r>
            <a:endParaRPr lang="en-US" sz="850" dirty="0"/>
          </a:p>
        </p:txBody>
      </p:sp>
      <p:sp>
        <p:nvSpPr>
          <p:cNvPr id="60" name="Shape 58"/>
          <p:cNvSpPr/>
          <p:nvPr/>
        </p:nvSpPr>
        <p:spPr>
          <a:xfrm>
            <a:off x="6172200" y="3090672"/>
            <a:ext cx="2743200" cy="1810512"/>
          </a:xfrm>
          <a:prstGeom prst="rect">
            <a:avLst/>
          </a:prstGeom>
          <a:solidFill>
            <a:srgbClr val="162848"/>
          </a:solidFill>
          <a:ln w="12700">
            <a:solidFill>
              <a:srgbClr val="FFD166">
                <a:alpha val="4500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6172200" y="3090672"/>
            <a:ext cx="2743200" cy="384048"/>
          </a:xfrm>
          <a:prstGeom prst="rect">
            <a:avLst/>
          </a:prstGeom>
          <a:solidFill>
            <a:srgbClr val="FFD166">
              <a:alpha val="80000"/>
            </a:srgbClr>
          </a:solidFill>
          <a:ln w="12700">
            <a:solidFill>
              <a:srgbClr val="FFD166">
                <a:alpha val="80000"/>
              </a:srgbClr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6172200" y="3090672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💬 الدعم والمبيعات</a:t>
            </a:r>
            <a:endParaRPr lang="en-US" sz="1200" dirty="0"/>
          </a:p>
        </p:txBody>
      </p:sp>
      <p:sp>
        <p:nvSpPr>
          <p:cNvPr id="63" name="Text 61"/>
          <p:cNvSpPr/>
          <p:nvPr/>
        </p:nvSpPr>
        <p:spPr>
          <a:xfrm>
            <a:off x="6263640" y="350215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Intercom AI</a:t>
            </a:r>
            <a:endParaRPr lang="en-US" sz="1050" dirty="0"/>
          </a:p>
        </p:txBody>
      </p:sp>
      <p:sp>
        <p:nvSpPr>
          <p:cNvPr id="64" name="Text 62"/>
          <p:cNvSpPr/>
          <p:nvPr/>
        </p:nvSpPr>
        <p:spPr>
          <a:xfrm>
            <a:off x="6263640" y="3657600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FFD166"/>
                </a:solidFill>
              </a:rPr>
              <a:t>intercom.com</a:t>
            </a:r>
            <a:endParaRPr lang="en-US" sz="850" dirty="0"/>
          </a:p>
        </p:txBody>
      </p:sp>
      <p:sp>
        <p:nvSpPr>
          <p:cNvPr id="65" name="Text 63"/>
          <p:cNvSpPr/>
          <p:nvPr/>
        </p:nvSpPr>
        <p:spPr>
          <a:xfrm>
            <a:off x="6263640" y="384048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Drift</a:t>
            </a:r>
            <a:endParaRPr lang="en-US" sz="1050" dirty="0"/>
          </a:p>
        </p:txBody>
      </p:sp>
      <p:sp>
        <p:nvSpPr>
          <p:cNvPr id="66" name="Text 64"/>
          <p:cNvSpPr/>
          <p:nvPr/>
        </p:nvSpPr>
        <p:spPr>
          <a:xfrm>
            <a:off x="6263640" y="3995928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FFD166"/>
                </a:solidFill>
              </a:rPr>
              <a:t>drift.com</a:t>
            </a:r>
            <a:endParaRPr lang="en-US" sz="850" dirty="0"/>
          </a:p>
        </p:txBody>
      </p:sp>
      <p:sp>
        <p:nvSpPr>
          <p:cNvPr id="67" name="Text 65"/>
          <p:cNvSpPr/>
          <p:nvPr/>
        </p:nvSpPr>
        <p:spPr>
          <a:xfrm>
            <a:off x="6263640" y="4178808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ManyChat</a:t>
            </a:r>
            <a:endParaRPr lang="en-US" sz="1050" dirty="0"/>
          </a:p>
        </p:txBody>
      </p:sp>
      <p:sp>
        <p:nvSpPr>
          <p:cNvPr id="68" name="Text 66"/>
          <p:cNvSpPr/>
          <p:nvPr/>
        </p:nvSpPr>
        <p:spPr>
          <a:xfrm>
            <a:off x="6263640" y="4334256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FFD166"/>
                </a:solidFill>
              </a:rPr>
              <a:t>manychat.com</a:t>
            </a:r>
            <a:endParaRPr lang="en-US" sz="850" dirty="0"/>
          </a:p>
        </p:txBody>
      </p:sp>
      <p:sp>
        <p:nvSpPr>
          <p:cNvPr id="69" name="Text 67"/>
          <p:cNvSpPr/>
          <p:nvPr/>
        </p:nvSpPr>
        <p:spPr>
          <a:xfrm>
            <a:off x="6263640" y="4517136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◆  Tidio</a:t>
            </a:r>
            <a:endParaRPr lang="en-US" sz="1050" dirty="0"/>
          </a:p>
        </p:txBody>
      </p:sp>
      <p:sp>
        <p:nvSpPr>
          <p:cNvPr id="70" name="Text 68"/>
          <p:cNvSpPr/>
          <p:nvPr/>
        </p:nvSpPr>
        <p:spPr>
          <a:xfrm>
            <a:off x="6263640" y="4672584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FFD166"/>
                </a:solidFill>
              </a:rPr>
              <a:t>tidio.com</a:t>
            </a:r>
            <a:endParaRPr lang="en-US" sz="8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845EC2"/>
          </a:solidFill>
          <a:ln w="12700">
            <a:solidFill>
              <a:srgbClr val="845EC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D5C5F0"/>
                </a:solidFill>
              </a:rPr>
              <a:t>الوحدة 09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274320" y="365760"/>
            <a:ext cx="8595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تسويق التجارة الإلكترونية  E-Commerce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28600" y="1097280"/>
            <a:ext cx="4251960" cy="1170432"/>
          </a:xfrm>
          <a:prstGeom prst="rect">
            <a:avLst/>
          </a:prstGeom>
          <a:solidFill>
            <a:srgbClr val="162848"/>
          </a:solidFill>
          <a:ln w="12700">
            <a:solidFill>
              <a:srgbClr val="845EC2">
                <a:alpha val="4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38328" y="1097280"/>
            <a:ext cx="4023360" cy="41148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845EC2"/>
                </a:solidFill>
              </a:rPr>
              <a:t>🛒  المنصات والإعداد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38328" y="1490472"/>
            <a:ext cx="4023360" cy="18288"/>
          </a:xfrm>
          <a:prstGeom prst="rect">
            <a:avLst/>
          </a:prstGeom>
          <a:solidFill>
            <a:srgbClr val="4A6FA5">
              <a:alpha val="40000"/>
            </a:srgbClr>
          </a:solidFill>
          <a:ln w="12700">
            <a:solidFill>
              <a:srgbClr val="4A6FA5">
                <a:alpha val="4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38328" y="1527048"/>
            <a:ext cx="4023360" cy="6858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Shopify، WooCommerce، Salla، Zid للمنطقة العربية — اختيار المنصة المناسبة لحجمك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709160" y="1097280"/>
            <a:ext cx="4251960" cy="1170432"/>
          </a:xfrm>
          <a:prstGeom prst="rect">
            <a:avLst/>
          </a:prstGeom>
          <a:solidFill>
            <a:srgbClr val="162848"/>
          </a:solidFill>
          <a:ln w="12700">
            <a:solidFill>
              <a:srgbClr val="845EC2">
                <a:alpha val="4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18888" y="1097280"/>
            <a:ext cx="4023360" cy="41148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845EC2"/>
                </a:solidFill>
              </a:rPr>
              <a:t>📸  تصوير المنتجات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818888" y="1490472"/>
            <a:ext cx="4023360" cy="18288"/>
          </a:xfrm>
          <a:prstGeom prst="rect">
            <a:avLst/>
          </a:prstGeom>
          <a:solidFill>
            <a:srgbClr val="4A6FA5">
              <a:alpha val="40000"/>
            </a:srgbClr>
          </a:solidFill>
          <a:ln w="12700">
            <a:solidFill>
              <a:srgbClr val="4A6FA5">
                <a:alpha val="40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18888" y="1527048"/>
            <a:ext cx="4023360" cy="6858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صور احترافية + AI (Remove.bg, Adobe AI) + فيديو 360° + AR Preview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228600" y="2423160"/>
            <a:ext cx="4251960" cy="1170432"/>
          </a:xfrm>
          <a:prstGeom prst="rect">
            <a:avLst/>
          </a:prstGeom>
          <a:solidFill>
            <a:srgbClr val="162848"/>
          </a:solidFill>
          <a:ln w="12700">
            <a:solidFill>
              <a:srgbClr val="845EC2">
                <a:alpha val="4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38328" y="2423160"/>
            <a:ext cx="4023360" cy="41148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845EC2"/>
                </a:solidFill>
              </a:rPr>
              <a:t>⭐  إدارة المراجعات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338328" y="2816352"/>
            <a:ext cx="4023360" cy="18288"/>
          </a:xfrm>
          <a:prstGeom prst="rect">
            <a:avLst/>
          </a:prstGeom>
          <a:solidFill>
            <a:srgbClr val="4A6FA5">
              <a:alpha val="40000"/>
            </a:srgbClr>
          </a:solidFill>
          <a:ln w="12700">
            <a:solidFill>
              <a:srgbClr val="4A6FA5">
                <a:alpha val="4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8328" y="2852928"/>
            <a:ext cx="4023360" cy="6858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Trustpilot, Bazaarvoice, مراجعات Google — استراتيجية جمع التقييمات الإيجابية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709160" y="2423160"/>
            <a:ext cx="4251960" cy="1170432"/>
          </a:xfrm>
          <a:prstGeom prst="rect">
            <a:avLst/>
          </a:prstGeom>
          <a:solidFill>
            <a:srgbClr val="162848"/>
          </a:solidFill>
          <a:ln w="12700">
            <a:solidFill>
              <a:srgbClr val="845EC2">
                <a:alpha val="40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18888" y="2423160"/>
            <a:ext cx="4023360" cy="41148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845EC2"/>
                </a:solidFill>
              </a:rPr>
              <a:t>🎯  Retargeting الديناميكي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818888" y="2816352"/>
            <a:ext cx="4023360" cy="18288"/>
          </a:xfrm>
          <a:prstGeom prst="rect">
            <a:avLst/>
          </a:prstGeom>
          <a:solidFill>
            <a:srgbClr val="4A6FA5">
              <a:alpha val="40000"/>
            </a:srgbClr>
          </a:solidFill>
          <a:ln w="12700">
            <a:solidFill>
              <a:srgbClr val="4A6FA5">
                <a:alpha val="4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18888" y="2852928"/>
            <a:ext cx="4023360" cy="6858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Dynamic Product Ads على Meta + Google Shopping + Cart Abandonment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228600" y="3749040"/>
            <a:ext cx="4251960" cy="1170432"/>
          </a:xfrm>
          <a:prstGeom prst="rect">
            <a:avLst/>
          </a:prstGeom>
          <a:solidFill>
            <a:srgbClr val="162848"/>
          </a:solidFill>
          <a:ln w="12700">
            <a:solidFill>
              <a:srgbClr val="845EC2">
                <a:alpha val="40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38328" y="3749040"/>
            <a:ext cx="4023360" cy="41148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845EC2"/>
                </a:solidFill>
              </a:rPr>
              <a:t>📦  تحسين صفحات المنتج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338328" y="4142232"/>
            <a:ext cx="4023360" cy="18288"/>
          </a:xfrm>
          <a:prstGeom prst="rect">
            <a:avLst/>
          </a:prstGeom>
          <a:solidFill>
            <a:srgbClr val="4A6FA5">
              <a:alpha val="40000"/>
            </a:srgbClr>
          </a:solidFill>
          <a:ln w="12700">
            <a:solidFill>
              <a:srgbClr val="4A6FA5">
                <a:alpha val="40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38328" y="4178808"/>
            <a:ext cx="4023360" cy="6858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Bullet Points + Benefits + Social Proof + Urgency Tactics + Schema Markup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709160" y="3749040"/>
            <a:ext cx="4251960" cy="1170432"/>
          </a:xfrm>
          <a:prstGeom prst="rect">
            <a:avLst/>
          </a:prstGeom>
          <a:solidFill>
            <a:srgbClr val="162848"/>
          </a:solidFill>
          <a:ln w="12700">
            <a:solidFill>
              <a:srgbClr val="845EC2">
                <a:alpha val="4000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18888" y="3749040"/>
            <a:ext cx="4023360" cy="41148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845EC2"/>
                </a:solidFill>
              </a:rPr>
              <a:t>💳  بوابات الدفع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4818888" y="4142232"/>
            <a:ext cx="4023360" cy="18288"/>
          </a:xfrm>
          <a:prstGeom prst="rect">
            <a:avLst/>
          </a:prstGeom>
          <a:solidFill>
            <a:srgbClr val="4A6FA5">
              <a:alpha val="40000"/>
            </a:srgbClr>
          </a:solidFill>
          <a:ln w="12700">
            <a:solidFill>
              <a:srgbClr val="4A6FA5">
                <a:alpha val="4000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18888" y="4178808"/>
            <a:ext cx="4023360" cy="6858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Stripe، PayPal، Tabby/Tamara (BNPL)، Paymob للمنطقة العربية — راجع موسوعة المدفوعات</a:t>
            </a:r>
            <a:endParaRPr lang="en-US" sz="10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B0F0DF"/>
                </a:solidFill>
              </a:rPr>
              <a:t>الوحدة 10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274320" y="365760"/>
            <a:ext cx="8595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0A1628"/>
                </a:solidFill>
              </a:rPr>
              <a:t>🏆  الاستراتيجيات المتقدمة والمسار المهني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28600" y="1097280"/>
            <a:ext cx="8686800" cy="822960"/>
          </a:xfrm>
          <a:prstGeom prst="rect">
            <a:avLst/>
          </a:prstGeom>
          <a:solidFill>
            <a:srgbClr val="162848"/>
          </a:solidFill>
          <a:ln w="12700">
            <a:solidFill>
              <a:srgbClr val="FF6B35">
                <a:alpha val="4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28600" y="1097280"/>
            <a:ext cx="73152" cy="822960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133856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6B35"/>
                </a:solidFill>
              </a:rPr>
              <a:t>🧠  Omnichannel Marketing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65760" y="1444752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توحيد تجربة العميل عبر جميع القنوات — online + offline — بهوية واحدة متكاملة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28600" y="2057400"/>
            <a:ext cx="8686800" cy="822960"/>
          </a:xfrm>
          <a:prstGeom prst="rect">
            <a:avLst/>
          </a:prstGeom>
          <a:solidFill>
            <a:srgbClr val="162848"/>
          </a:solidFill>
          <a:ln w="12700">
            <a:solidFill>
              <a:srgbClr val="00C9A7">
                <a:alpha val="4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28600" y="2057400"/>
            <a:ext cx="73152" cy="82296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093976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00C9A7"/>
                </a:solidFill>
              </a:rPr>
              <a:t>📈  Growth Hacking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65760" y="2404872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تجارب سريعة وقابلة للتوسع، Viral Loops، Product-Led Growth، تقنيات النمو السريع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28600" y="3017520"/>
            <a:ext cx="8686800" cy="822960"/>
          </a:xfrm>
          <a:prstGeom prst="rect">
            <a:avLst/>
          </a:prstGeom>
          <a:solidFill>
            <a:srgbClr val="162848"/>
          </a:solidFill>
          <a:ln w="12700">
            <a:solidFill>
              <a:srgbClr val="845EC2">
                <a:alpha val="4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28600" y="3017520"/>
            <a:ext cx="73152" cy="822960"/>
          </a:xfrm>
          <a:prstGeom prst="rect">
            <a:avLst/>
          </a:prstGeom>
          <a:solidFill>
            <a:srgbClr val="845EC2"/>
          </a:solidFill>
          <a:ln w="12700">
            <a:solidFill>
              <a:srgbClr val="845EC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3054096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845EC2"/>
                </a:solidFill>
              </a:rPr>
              <a:t>🔄  Marketing Automation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65760" y="3364992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Make.com + HubSpot + ActiveCampaign — بناء سير عمل تلقائي يعمل 24/7 بدونك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28600" y="3977640"/>
            <a:ext cx="8686800" cy="822960"/>
          </a:xfrm>
          <a:prstGeom prst="rect">
            <a:avLst/>
          </a:prstGeom>
          <a:solidFill>
            <a:srgbClr val="162848"/>
          </a:solidFill>
          <a:ln w="12700">
            <a:solidFill>
              <a:srgbClr val="FFD166">
                <a:alpha val="45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28600" y="3977640"/>
            <a:ext cx="73152" cy="822960"/>
          </a:xfrm>
          <a:prstGeom prst="rect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4014216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D166"/>
                </a:solidFill>
              </a:rPr>
              <a:t>🤝  Influencer &amp; Affiliate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365760" y="4325112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التسويق بالمؤثرين، برامج العمولة (Commission Junction, ShareASale, Amazon Associates)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28600" y="3995928"/>
            <a:ext cx="8686800" cy="548640"/>
          </a:xfrm>
          <a:prstGeom prst="rect">
            <a:avLst/>
          </a:prstGeom>
          <a:solidFill>
            <a:srgbClr val="162848"/>
          </a:solidFill>
          <a:ln w="12700">
            <a:solidFill>
              <a:srgbClr val="4A6FA5">
                <a:alpha val="40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0040" y="3995928"/>
            <a:ext cx="8503920" cy="54864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6D6A0"/>
                </a:solidFill>
              </a:rPr>
              <a:t>المسارات المهنية: Digital Marketing Manager  •  SEO Specialist  •  Paid Ads Expert  •  Content Strategist  •  Growth Hacker  •  CMO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F2040"/>
          </a:solidFill>
          <a:ln w="12700">
            <a:solidFill>
              <a:srgbClr val="0F20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0"/>
            <a:ext cx="274320" cy="685800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📚  المصادر والروابط الأساسية للدورة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28600" y="804672"/>
            <a:ext cx="4251960" cy="1984248"/>
          </a:xfrm>
          <a:prstGeom prst="rect">
            <a:avLst/>
          </a:prstGeom>
          <a:solidFill>
            <a:srgbClr val="162848"/>
          </a:solidFill>
          <a:ln w="12700">
            <a:solidFill>
              <a:srgbClr val="FF6B35">
                <a:alpha val="4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28600" y="804672"/>
            <a:ext cx="4251960" cy="384048"/>
          </a:xfrm>
          <a:prstGeom prst="rect">
            <a:avLst/>
          </a:prstGeom>
          <a:solidFill>
            <a:srgbClr val="FF6B35">
              <a:alpha val="82000"/>
            </a:srgbClr>
          </a:solidFill>
          <a:ln w="12700">
            <a:solidFill>
              <a:srgbClr val="FF6B35">
                <a:alpha val="82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28600" y="804672"/>
            <a:ext cx="4251960" cy="3840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📘 شهادات معتمدة مجانية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320040" y="1234440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F6B35"/>
                </a:solidFill>
              </a:rPr>
              <a:t>🔗  Google Digital Garage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20040" y="1399032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A3C7"/>
                </a:solidFill>
              </a:rPr>
              <a:t>learndigital.withgoogle.com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20040" y="1618488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F6B35"/>
                </a:solidFill>
              </a:rPr>
              <a:t>🔗  Google Analytics Academy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20040" y="1783080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A3C7"/>
                </a:solidFill>
              </a:rPr>
              <a:t>analytics.google.com/analytics/academy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20040" y="2002536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F6B35"/>
                </a:solidFill>
              </a:rPr>
              <a:t>🔗  HubSpot Academy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20040" y="2167128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A3C7"/>
                </a:solidFill>
              </a:rPr>
              <a:t>academy.hubspot.com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20040" y="2386584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F6B35"/>
                </a:solidFill>
              </a:rPr>
              <a:t>🔗  Meta Blueprint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20040" y="2551176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A3C7"/>
                </a:solidFill>
              </a:rPr>
              <a:t>facebook.com/business/learn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709160" y="804672"/>
            <a:ext cx="4251960" cy="1984248"/>
          </a:xfrm>
          <a:prstGeom prst="rect">
            <a:avLst/>
          </a:prstGeom>
          <a:solidFill>
            <a:srgbClr val="162848"/>
          </a:solidFill>
          <a:ln w="12700">
            <a:solidFill>
              <a:srgbClr val="00C9A7">
                <a:alpha val="45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709160" y="804672"/>
            <a:ext cx="4251960" cy="384048"/>
          </a:xfrm>
          <a:prstGeom prst="rect">
            <a:avLst/>
          </a:prstGeom>
          <a:solidFill>
            <a:srgbClr val="00C9A7">
              <a:alpha val="82000"/>
            </a:srgbClr>
          </a:solidFill>
          <a:ln w="12700">
            <a:solidFill>
              <a:srgbClr val="00C9A7">
                <a:alpha val="82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709160" y="804672"/>
            <a:ext cx="4251960" cy="3840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📰 مصادر التعلم المستمر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4800600" y="1234440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C9A7"/>
                </a:solidFill>
              </a:rPr>
              <a:t>🔗  Neil Patel Blog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00600" y="1399032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A3C7"/>
                </a:solidFill>
              </a:rPr>
              <a:t>neilpatel.com/blog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800600" y="1618488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C9A7"/>
                </a:solidFill>
              </a:rPr>
              <a:t>🔗  Moz Blog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800600" y="1783080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A3C7"/>
                </a:solidFill>
              </a:rPr>
              <a:t>moz.com/blog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800600" y="2002536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C9A7"/>
                </a:solidFill>
              </a:rPr>
              <a:t>🔗  Search Engine Journal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800600" y="2167128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A3C7"/>
                </a:solidFill>
              </a:rPr>
              <a:t>searchenginejournal.com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800600" y="2386584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C9A7"/>
                </a:solidFill>
              </a:rPr>
              <a:t>🔗  Marketing Land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800600" y="2551176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A3C7"/>
                </a:solidFill>
              </a:rPr>
              <a:t>marketingland.com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228600" y="2953512"/>
            <a:ext cx="4251960" cy="1984248"/>
          </a:xfrm>
          <a:prstGeom prst="rect">
            <a:avLst/>
          </a:prstGeom>
          <a:solidFill>
            <a:srgbClr val="162848"/>
          </a:solidFill>
          <a:ln w="12700">
            <a:solidFill>
              <a:srgbClr val="FFD166">
                <a:alpha val="45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28600" y="2953512"/>
            <a:ext cx="4251960" cy="384048"/>
          </a:xfrm>
          <a:prstGeom prst="rect">
            <a:avLst/>
          </a:prstGeom>
          <a:solidFill>
            <a:srgbClr val="FFD166">
              <a:alpha val="82000"/>
            </a:srgbClr>
          </a:solidFill>
          <a:ln w="12700">
            <a:solidFill>
              <a:srgbClr val="FFD166">
                <a:alpha val="8200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28600" y="2953512"/>
            <a:ext cx="4251960" cy="3840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🛠️ أدوات مجانية لا غنى عنها</a:t>
            </a:r>
            <a:endParaRPr lang="en-US" sz="1250" dirty="0"/>
          </a:p>
        </p:txBody>
      </p:sp>
      <p:sp>
        <p:nvSpPr>
          <p:cNvPr id="30" name="Text 28"/>
          <p:cNvSpPr/>
          <p:nvPr/>
        </p:nvSpPr>
        <p:spPr>
          <a:xfrm>
            <a:off x="320040" y="3383280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FD166"/>
                </a:solidFill>
              </a:rPr>
              <a:t>🔗  Google Keyword Planner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320040" y="3547872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A3C7"/>
                </a:solidFill>
              </a:rPr>
              <a:t>ads.google.com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320040" y="3767328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FD166"/>
                </a:solidFill>
              </a:rPr>
              <a:t>🔗  Ubersuggest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320040" y="3931920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A3C7"/>
                </a:solidFill>
              </a:rPr>
              <a:t>neilpatel.com/ubersuggest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320040" y="4151376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FD166"/>
                </a:solidFill>
              </a:rPr>
              <a:t>🔗  Canva Free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320040" y="4315968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A3C7"/>
                </a:solidFill>
              </a:rPr>
              <a:t>canva.com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320040" y="4535424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FD166"/>
                </a:solidFill>
              </a:rPr>
              <a:t>🔗  Google Trends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320040" y="4700016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A3C7"/>
                </a:solidFill>
              </a:rPr>
              <a:t>trends.google.com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4709160" y="2953512"/>
            <a:ext cx="4251960" cy="1984248"/>
          </a:xfrm>
          <a:prstGeom prst="rect">
            <a:avLst/>
          </a:prstGeom>
          <a:solidFill>
            <a:srgbClr val="162848"/>
          </a:solidFill>
          <a:ln w="12700">
            <a:solidFill>
              <a:srgbClr val="845EC2">
                <a:alpha val="4500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709160" y="2953512"/>
            <a:ext cx="4251960" cy="384048"/>
          </a:xfrm>
          <a:prstGeom prst="rect">
            <a:avLst/>
          </a:prstGeom>
          <a:solidFill>
            <a:srgbClr val="845EC2">
              <a:alpha val="82000"/>
            </a:srgbClr>
          </a:solidFill>
          <a:ln w="12700">
            <a:solidFill>
              <a:srgbClr val="845EC2">
                <a:alpha val="82000"/>
              </a:srgbClr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709160" y="2953512"/>
            <a:ext cx="4251960" cy="3840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🎯 مجتمعات التسويق</a:t>
            </a:r>
            <a:endParaRPr lang="en-US" sz="1250" dirty="0"/>
          </a:p>
        </p:txBody>
      </p:sp>
      <p:sp>
        <p:nvSpPr>
          <p:cNvPr id="41" name="Text 39"/>
          <p:cNvSpPr/>
          <p:nvPr/>
        </p:nvSpPr>
        <p:spPr>
          <a:xfrm>
            <a:off x="4800600" y="3383280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845EC2"/>
                </a:solidFill>
              </a:rPr>
              <a:t>🔗  GrowthHackers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4800600" y="3547872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A3C7"/>
                </a:solidFill>
              </a:rPr>
              <a:t>growthhackers.com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4800600" y="3767328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845EC2"/>
                </a:solidFill>
              </a:rPr>
              <a:t>🔗  Indie Hackers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4800600" y="3931920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A3C7"/>
                </a:solidFill>
              </a:rPr>
              <a:t>indiehackers.com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4800600" y="4151376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845EC2"/>
                </a:solidFill>
              </a:rPr>
              <a:t>🔗  r/digital_marketing</a:t>
            </a: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4800600" y="4315968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A3C7"/>
                </a:solidFill>
              </a:rPr>
              <a:t>reddit.com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800600" y="4535424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845EC2"/>
                </a:solidFill>
              </a:rPr>
              <a:t>🔗  Product Hunt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4800600" y="4700016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A3C7"/>
                </a:solidFill>
              </a:rPr>
              <a:t>producthunt.com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F2040"/>
          </a:solidFill>
          <a:ln w="12700">
            <a:solidFill>
              <a:srgbClr val="0F20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09728" cy="6858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🗓️  خارطة الطريق العملية — من صفر إلى احتراف</a:t>
            </a:r>
            <a:endParaRPr lang="en-US" sz="1900" dirty="0"/>
          </a:p>
        </p:txBody>
      </p:sp>
      <p:sp>
        <p:nvSpPr>
          <p:cNvPr id="5" name="Shape 3"/>
          <p:cNvSpPr/>
          <p:nvPr/>
        </p:nvSpPr>
        <p:spPr>
          <a:xfrm>
            <a:off x="502920" y="2468880"/>
            <a:ext cx="8138160" cy="45720"/>
          </a:xfrm>
          <a:prstGeom prst="rect">
            <a:avLst/>
          </a:prstGeom>
          <a:solidFill>
            <a:srgbClr val="4A6FA5">
              <a:alpha val="50000"/>
            </a:srgbClr>
          </a:solidFill>
          <a:ln w="12700">
            <a:solidFill>
              <a:srgbClr val="4A6FA5">
                <a:alpha val="5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60120" y="2359152"/>
            <a:ext cx="237744" cy="237744"/>
          </a:xfrm>
          <a:prstGeom prst="ellipse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28600" y="777240"/>
            <a:ext cx="2057400" cy="1554480"/>
          </a:xfrm>
          <a:prstGeom prst="rect">
            <a:avLst/>
          </a:prstGeom>
          <a:solidFill>
            <a:srgbClr val="162848"/>
          </a:solidFill>
          <a:ln w="12700">
            <a:solidFill>
              <a:srgbClr val="FF6B35">
                <a:alpha val="5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28600" y="777240"/>
            <a:ext cx="2057400" cy="384048"/>
          </a:xfrm>
          <a:prstGeom prst="rect">
            <a:avLst/>
          </a:prstGeom>
          <a:solidFill>
            <a:srgbClr val="FF6B35">
              <a:alpha val="85000"/>
            </a:srgbClr>
          </a:solidFill>
          <a:ln w="12700">
            <a:solidFill>
              <a:srgbClr val="FF6B35">
                <a:alpha val="8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28600" y="777240"/>
            <a:ext cx="2057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6B35"/>
                </a:solidFill>
              </a:rPr>
              <a:t>الشهر 1-2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28600" y="941832"/>
            <a:ext cx="2057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الأساسيات والهوية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01752" y="118872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880" dirty="0">
                <a:solidFill>
                  <a:srgbClr val="8BA3C7"/>
                </a:solidFill>
              </a:rPr>
              <a:t>◆  إعداد Google Analytics 4 وSearch Console</a:t>
            </a:r>
            <a:endParaRPr lang="en-US" sz="880" dirty="0"/>
          </a:p>
        </p:txBody>
      </p:sp>
      <p:sp>
        <p:nvSpPr>
          <p:cNvPr id="12" name="Text 10"/>
          <p:cNvSpPr/>
          <p:nvPr/>
        </p:nvSpPr>
        <p:spPr>
          <a:xfrm>
            <a:off x="301752" y="146304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880" dirty="0">
                <a:solidFill>
                  <a:srgbClr val="8BA3C7"/>
                </a:solidFill>
              </a:rPr>
              <a:t>◆  إنشاء حضور احترافي على المنصات المناسبة</a:t>
            </a:r>
            <a:endParaRPr lang="en-US" sz="880" dirty="0"/>
          </a:p>
        </p:txBody>
      </p:sp>
      <p:sp>
        <p:nvSpPr>
          <p:cNvPr id="13" name="Text 11"/>
          <p:cNvSpPr/>
          <p:nvPr/>
        </p:nvSpPr>
        <p:spPr>
          <a:xfrm>
            <a:off x="301752" y="173736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880" dirty="0">
                <a:solidFill>
                  <a:srgbClr val="8BA3C7"/>
                </a:solidFill>
              </a:rPr>
              <a:t>◆  كتابة أول 10 مقالات SEO محسّنة</a:t>
            </a:r>
            <a:endParaRPr lang="en-US" sz="880" dirty="0"/>
          </a:p>
        </p:txBody>
      </p:sp>
      <p:sp>
        <p:nvSpPr>
          <p:cNvPr id="14" name="Text 12"/>
          <p:cNvSpPr/>
          <p:nvPr/>
        </p:nvSpPr>
        <p:spPr>
          <a:xfrm>
            <a:off x="301752" y="201168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880" dirty="0">
                <a:solidFill>
                  <a:srgbClr val="8BA3C7"/>
                </a:solidFill>
              </a:rPr>
              <a:t>◆  بناء قائمة بريدية أولى بـ Lead Magnet</a:t>
            </a:r>
            <a:endParaRPr lang="en-US" sz="880" dirty="0"/>
          </a:p>
        </p:txBody>
      </p:sp>
      <p:sp>
        <p:nvSpPr>
          <p:cNvPr id="15" name="Shape 13"/>
          <p:cNvSpPr/>
          <p:nvPr/>
        </p:nvSpPr>
        <p:spPr>
          <a:xfrm>
            <a:off x="228600" y="2633472"/>
            <a:ext cx="2057400" cy="320040"/>
          </a:xfrm>
          <a:prstGeom prst="rect">
            <a:avLst/>
          </a:prstGeom>
          <a:solidFill>
            <a:srgbClr val="FF6B35">
              <a:alpha val="20000"/>
            </a:srgbClr>
          </a:solidFill>
          <a:ln w="12700">
            <a:solidFill>
              <a:srgbClr val="FF6B35">
                <a:alpha val="5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28600" y="2633472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6B35"/>
                </a:solidFill>
              </a:rPr>
              <a:t>نتيجة: وضوح الهدف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172968" y="2359152"/>
            <a:ext cx="237744" cy="237744"/>
          </a:xfrm>
          <a:prstGeom prst="ellipse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441448" y="777240"/>
            <a:ext cx="2057400" cy="1554480"/>
          </a:xfrm>
          <a:prstGeom prst="rect">
            <a:avLst/>
          </a:prstGeom>
          <a:solidFill>
            <a:srgbClr val="162848"/>
          </a:solidFill>
          <a:ln w="12700">
            <a:solidFill>
              <a:srgbClr val="00C9A7">
                <a:alpha val="5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441448" y="777240"/>
            <a:ext cx="2057400" cy="384048"/>
          </a:xfrm>
          <a:prstGeom prst="rect">
            <a:avLst/>
          </a:prstGeom>
          <a:solidFill>
            <a:srgbClr val="00C9A7">
              <a:alpha val="85000"/>
            </a:srgbClr>
          </a:solidFill>
          <a:ln w="12700">
            <a:solidFill>
              <a:srgbClr val="00C9A7">
                <a:alpha val="85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441448" y="777240"/>
            <a:ext cx="2057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9A7"/>
                </a:solidFill>
              </a:rPr>
              <a:t>الشهر 3-4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2441448" y="941832"/>
            <a:ext cx="2057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النمو والتجارب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2514600" y="118872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880" dirty="0">
                <a:solidFill>
                  <a:srgbClr val="8BA3C7"/>
                </a:solidFill>
              </a:rPr>
              <a:t>◆  إطلاق أول حملة Google Ads صغيرة</a:t>
            </a:r>
            <a:endParaRPr lang="en-US" sz="880" dirty="0"/>
          </a:p>
        </p:txBody>
      </p:sp>
      <p:sp>
        <p:nvSpPr>
          <p:cNvPr id="23" name="Text 21"/>
          <p:cNvSpPr/>
          <p:nvPr/>
        </p:nvSpPr>
        <p:spPr>
          <a:xfrm>
            <a:off x="2514600" y="146304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880" dirty="0">
                <a:solidFill>
                  <a:srgbClr val="8BA3C7"/>
                </a:solidFill>
              </a:rPr>
              <a:t>◆  اختبار أنواع محتوى مختلفة (فيديو + مكتوب)</a:t>
            </a:r>
            <a:endParaRPr lang="en-US" sz="880" dirty="0"/>
          </a:p>
        </p:txBody>
      </p:sp>
      <p:sp>
        <p:nvSpPr>
          <p:cNvPr id="24" name="Text 22"/>
          <p:cNvSpPr/>
          <p:nvPr/>
        </p:nvSpPr>
        <p:spPr>
          <a:xfrm>
            <a:off x="2514600" y="173736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880" dirty="0">
                <a:solidFill>
                  <a:srgbClr val="8BA3C7"/>
                </a:solidFill>
              </a:rPr>
              <a:t>◆  تعلم Canva AI وإنشاء محتوى بصري</a:t>
            </a:r>
            <a:endParaRPr lang="en-US" sz="880" dirty="0"/>
          </a:p>
        </p:txBody>
      </p:sp>
      <p:sp>
        <p:nvSpPr>
          <p:cNvPr id="25" name="Text 23"/>
          <p:cNvSpPr/>
          <p:nvPr/>
        </p:nvSpPr>
        <p:spPr>
          <a:xfrm>
            <a:off x="2514600" y="201168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880" dirty="0">
                <a:solidFill>
                  <a:srgbClr val="8BA3C7"/>
                </a:solidFill>
              </a:rPr>
              <a:t>◆  تحليل المنافسين بـ Semrush أو Ahrefs</a:t>
            </a:r>
            <a:endParaRPr lang="en-US" sz="880" dirty="0"/>
          </a:p>
        </p:txBody>
      </p:sp>
      <p:sp>
        <p:nvSpPr>
          <p:cNvPr id="26" name="Shape 24"/>
          <p:cNvSpPr/>
          <p:nvPr/>
        </p:nvSpPr>
        <p:spPr>
          <a:xfrm>
            <a:off x="2441448" y="2633472"/>
            <a:ext cx="2057400" cy="320040"/>
          </a:xfrm>
          <a:prstGeom prst="rect">
            <a:avLst/>
          </a:prstGeom>
          <a:solidFill>
            <a:srgbClr val="00C9A7">
              <a:alpha val="20000"/>
            </a:srgbClr>
          </a:solidFill>
          <a:ln w="12700">
            <a:solidFill>
              <a:srgbClr val="00C9A7">
                <a:alpha val="5000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441448" y="2633472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00C9A7"/>
                </a:solidFill>
              </a:rPr>
              <a:t>نتيجة: أولى العملاء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5385816" y="2359152"/>
            <a:ext cx="237744" cy="237744"/>
          </a:xfrm>
          <a:prstGeom prst="ellipse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654296" y="777240"/>
            <a:ext cx="2057400" cy="1554480"/>
          </a:xfrm>
          <a:prstGeom prst="rect">
            <a:avLst/>
          </a:prstGeom>
          <a:solidFill>
            <a:srgbClr val="162848"/>
          </a:solidFill>
          <a:ln w="12700">
            <a:solidFill>
              <a:srgbClr val="FFD166">
                <a:alpha val="50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654296" y="777240"/>
            <a:ext cx="2057400" cy="384048"/>
          </a:xfrm>
          <a:prstGeom prst="rect">
            <a:avLst/>
          </a:prstGeom>
          <a:solidFill>
            <a:srgbClr val="FFD166">
              <a:alpha val="85000"/>
            </a:srgbClr>
          </a:solidFill>
          <a:ln w="12700">
            <a:solidFill>
              <a:srgbClr val="FFD166">
                <a:alpha val="85000"/>
              </a:srgbClr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654296" y="777240"/>
            <a:ext cx="2057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D166"/>
                </a:solidFill>
              </a:rPr>
              <a:t>الشهر 5-6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654296" y="941832"/>
            <a:ext cx="2057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الأتمتة والتوسع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4727448" y="118872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880" dirty="0">
                <a:solidFill>
                  <a:srgbClr val="8BA3C7"/>
                </a:solidFill>
              </a:rPr>
              <a:t>◆  بناء أول Automation Workflow بـ Make.com</a:t>
            </a:r>
            <a:endParaRPr lang="en-US" sz="880" dirty="0"/>
          </a:p>
        </p:txBody>
      </p:sp>
      <p:sp>
        <p:nvSpPr>
          <p:cNvPr id="34" name="Text 32"/>
          <p:cNvSpPr/>
          <p:nvPr/>
        </p:nvSpPr>
        <p:spPr>
          <a:xfrm>
            <a:off x="4727448" y="146304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880" dirty="0">
                <a:solidFill>
                  <a:srgbClr val="8BA3C7"/>
                </a:solidFill>
              </a:rPr>
              <a:t>◆  إطلاق برنامج Email Drip Campaign</a:t>
            </a:r>
            <a:endParaRPr lang="en-US" sz="880" dirty="0"/>
          </a:p>
        </p:txBody>
      </p:sp>
      <p:sp>
        <p:nvSpPr>
          <p:cNvPr id="35" name="Text 33"/>
          <p:cNvSpPr/>
          <p:nvPr/>
        </p:nvSpPr>
        <p:spPr>
          <a:xfrm>
            <a:off x="4727448" y="173736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880" dirty="0">
                <a:solidFill>
                  <a:srgbClr val="8BA3C7"/>
                </a:solidFill>
              </a:rPr>
              <a:t>◆  بدء Retargeting للزوار المهتمين</a:t>
            </a:r>
            <a:endParaRPr lang="en-US" sz="880" dirty="0"/>
          </a:p>
        </p:txBody>
      </p:sp>
      <p:sp>
        <p:nvSpPr>
          <p:cNvPr id="36" name="Text 34"/>
          <p:cNvSpPr/>
          <p:nvPr/>
        </p:nvSpPr>
        <p:spPr>
          <a:xfrm>
            <a:off x="4727448" y="201168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880" dirty="0">
                <a:solidFill>
                  <a:srgbClr val="8BA3C7"/>
                </a:solidFill>
              </a:rPr>
              <a:t>◆  قياس ROI لكل قناة وإعادة التوزيع</a:t>
            </a:r>
            <a:endParaRPr lang="en-US" sz="880" dirty="0"/>
          </a:p>
        </p:txBody>
      </p:sp>
      <p:sp>
        <p:nvSpPr>
          <p:cNvPr id="37" name="Shape 35"/>
          <p:cNvSpPr/>
          <p:nvPr/>
        </p:nvSpPr>
        <p:spPr>
          <a:xfrm>
            <a:off x="4654296" y="2633472"/>
            <a:ext cx="2057400" cy="320040"/>
          </a:xfrm>
          <a:prstGeom prst="rect">
            <a:avLst/>
          </a:prstGeom>
          <a:solidFill>
            <a:srgbClr val="FFD166">
              <a:alpha val="20000"/>
            </a:srgbClr>
          </a:solidFill>
          <a:ln w="12700">
            <a:solidFill>
              <a:srgbClr val="FFD166">
                <a:alpha val="50000"/>
              </a:srgbClr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654296" y="2633472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D166"/>
                </a:solidFill>
              </a:rPr>
              <a:t>نتيجة: نمو تلقائي</a:t>
            </a:r>
            <a:endParaRPr lang="en-US" sz="950" dirty="0"/>
          </a:p>
        </p:txBody>
      </p:sp>
      <p:sp>
        <p:nvSpPr>
          <p:cNvPr id="39" name="Shape 37"/>
          <p:cNvSpPr/>
          <p:nvPr/>
        </p:nvSpPr>
        <p:spPr>
          <a:xfrm>
            <a:off x="7598664" y="2359152"/>
            <a:ext cx="237744" cy="237744"/>
          </a:xfrm>
          <a:prstGeom prst="ellipse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867144" y="777240"/>
            <a:ext cx="2057400" cy="1554480"/>
          </a:xfrm>
          <a:prstGeom prst="rect">
            <a:avLst/>
          </a:prstGeom>
          <a:solidFill>
            <a:srgbClr val="162848"/>
          </a:solidFill>
          <a:ln w="12700">
            <a:solidFill>
              <a:srgbClr val="06D6A0">
                <a:alpha val="5000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867144" y="777240"/>
            <a:ext cx="2057400" cy="384048"/>
          </a:xfrm>
          <a:prstGeom prst="rect">
            <a:avLst/>
          </a:prstGeom>
          <a:solidFill>
            <a:srgbClr val="06D6A0">
              <a:alpha val="85000"/>
            </a:srgbClr>
          </a:solidFill>
          <a:ln w="12700">
            <a:solidFill>
              <a:srgbClr val="06D6A0">
                <a:alpha val="85000"/>
              </a:srgbClr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867144" y="777240"/>
            <a:ext cx="2057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6D6A0"/>
                </a:solidFill>
              </a:rPr>
              <a:t>الشهر 6+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6867144" y="941832"/>
            <a:ext cx="2057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الاحتراف والقيادة</a:t>
            </a:r>
            <a:endParaRPr lang="en-US" sz="1050" dirty="0"/>
          </a:p>
        </p:txBody>
      </p:sp>
      <p:sp>
        <p:nvSpPr>
          <p:cNvPr id="44" name="Text 42"/>
          <p:cNvSpPr/>
          <p:nvPr/>
        </p:nvSpPr>
        <p:spPr>
          <a:xfrm>
            <a:off x="6940296" y="118872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880" dirty="0">
                <a:solidFill>
                  <a:srgbClr val="8BA3C7"/>
                </a:solidFill>
              </a:rPr>
              <a:t>◆  Omnichannel Strategy متكاملة</a:t>
            </a:r>
            <a:endParaRPr lang="en-US" sz="880" dirty="0"/>
          </a:p>
        </p:txBody>
      </p:sp>
      <p:sp>
        <p:nvSpPr>
          <p:cNvPr id="45" name="Text 43"/>
          <p:cNvSpPr/>
          <p:nvPr/>
        </p:nvSpPr>
        <p:spPr>
          <a:xfrm>
            <a:off x="6940296" y="146304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880" dirty="0">
                <a:solidFill>
                  <a:srgbClr val="8BA3C7"/>
                </a:solidFill>
              </a:rPr>
              <a:t>◆  فريق محتوى + أدوات AI المتقدمة</a:t>
            </a:r>
            <a:endParaRPr lang="en-US" sz="880" dirty="0"/>
          </a:p>
        </p:txBody>
      </p:sp>
      <p:sp>
        <p:nvSpPr>
          <p:cNvPr id="46" name="Text 44"/>
          <p:cNvSpPr/>
          <p:nvPr/>
        </p:nvSpPr>
        <p:spPr>
          <a:xfrm>
            <a:off x="6940296" y="173736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880" dirty="0">
                <a:solidFill>
                  <a:srgbClr val="8BA3C7"/>
                </a:solidFill>
              </a:rPr>
              <a:t>◆  شهادات Google و HubSpot و Meta</a:t>
            </a:r>
            <a:endParaRPr lang="en-US" sz="880" dirty="0"/>
          </a:p>
        </p:txBody>
      </p:sp>
      <p:sp>
        <p:nvSpPr>
          <p:cNvPr id="47" name="Text 45"/>
          <p:cNvSpPr/>
          <p:nvPr/>
        </p:nvSpPr>
        <p:spPr>
          <a:xfrm>
            <a:off x="6940296" y="201168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880" dirty="0">
                <a:solidFill>
                  <a:srgbClr val="8BA3C7"/>
                </a:solidFill>
              </a:rPr>
              <a:t>◆  استشارات أو وكالة تسويق خاصة</a:t>
            </a:r>
            <a:endParaRPr lang="en-US" sz="880" dirty="0"/>
          </a:p>
        </p:txBody>
      </p:sp>
      <p:sp>
        <p:nvSpPr>
          <p:cNvPr id="48" name="Shape 46"/>
          <p:cNvSpPr/>
          <p:nvPr/>
        </p:nvSpPr>
        <p:spPr>
          <a:xfrm>
            <a:off x="6867144" y="2633472"/>
            <a:ext cx="2057400" cy="320040"/>
          </a:xfrm>
          <a:prstGeom prst="rect">
            <a:avLst/>
          </a:prstGeom>
          <a:solidFill>
            <a:srgbClr val="06D6A0">
              <a:alpha val="20000"/>
            </a:srgbClr>
          </a:solidFill>
          <a:ln w="12700">
            <a:solidFill>
              <a:srgbClr val="06D6A0">
                <a:alpha val="50000"/>
              </a:srgbClr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867144" y="2633472"/>
            <a:ext cx="2057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06D6A0"/>
                </a:solidFill>
              </a:rPr>
              <a:t>نتيجة: خبير معتمد</a:t>
            </a:r>
            <a:endParaRPr lang="en-US" sz="950" dirty="0"/>
          </a:p>
        </p:txBody>
      </p:sp>
      <p:sp>
        <p:nvSpPr>
          <p:cNvPr id="50" name="Shape 48"/>
          <p:cNvSpPr/>
          <p:nvPr/>
        </p:nvSpPr>
        <p:spPr>
          <a:xfrm>
            <a:off x="228600" y="4572000"/>
            <a:ext cx="8686800" cy="438912"/>
          </a:xfrm>
          <a:prstGeom prst="rect">
            <a:avLst/>
          </a:prstGeom>
          <a:solidFill>
            <a:srgbClr val="162848"/>
          </a:solidFill>
          <a:ln w="12700">
            <a:solidFill>
              <a:srgbClr val="4A6FA5">
                <a:alpha val="40000"/>
              </a:srgbClr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20040" y="4572000"/>
            <a:ext cx="8503920" cy="438912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FD166"/>
                </a:solidFill>
              </a:rPr>
              <a:t>💡 نصيحة: ابدأ بـ 1-2 قناة فقط وأتقنهما، ثم توسع. التركيز أسرع من الانتشار العشوائي.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3657600" cy="3657600"/>
          </a:xfrm>
          <a:prstGeom prst="ellipse">
            <a:avLst/>
          </a:prstGeom>
          <a:solidFill>
            <a:srgbClr val="FF6B35">
              <a:alpha val="8000"/>
            </a:srgbClr>
          </a:solidFill>
          <a:ln w="12700">
            <a:solidFill>
              <a:srgbClr val="FF6B35">
                <a:alpha val="2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0" y="2743200"/>
            <a:ext cx="3657600" cy="3657600"/>
          </a:xfrm>
          <a:prstGeom prst="ellipse">
            <a:avLst/>
          </a:prstGeom>
          <a:solidFill>
            <a:srgbClr val="00C9A7">
              <a:alpha val="10000"/>
            </a:srgbClr>
          </a:solidFill>
          <a:ln w="12700">
            <a:solidFill>
              <a:srgbClr val="00C9A7">
                <a:alpha val="2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14400" y="457200"/>
            <a:ext cx="7315200" cy="4206240"/>
          </a:xfrm>
          <a:prstGeom prst="rect">
            <a:avLst/>
          </a:prstGeom>
          <a:solidFill>
            <a:srgbClr val="162848"/>
          </a:solidFill>
          <a:ln w="12700">
            <a:solidFill>
              <a:srgbClr val="FFD166">
                <a:alpha val="7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14400" y="457200"/>
            <a:ext cx="7315200" cy="73152"/>
          </a:xfrm>
          <a:prstGeom prst="rect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14400" y="4590288"/>
            <a:ext cx="7315200" cy="73152"/>
          </a:xfrm>
          <a:prstGeom prst="rect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64008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🏆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1097280" y="1417320"/>
            <a:ext cx="6949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D166"/>
                </a:solidFill>
              </a:rPr>
              <a:t>مبروك على إتمام الدورة!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1097280" y="1965960"/>
            <a:ext cx="6949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8BA3C7"/>
                </a:solidFill>
              </a:rPr>
              <a:t>دورة التسويق الإلكتروني الشاملة — 2026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1645920" y="2468880"/>
            <a:ext cx="5852160" cy="27432"/>
          </a:xfrm>
          <a:prstGeom prst="rect">
            <a:avLst/>
          </a:prstGeom>
          <a:solidFill>
            <a:srgbClr val="FFD166">
              <a:alpha val="40000"/>
            </a:srgbClr>
          </a:solidFill>
          <a:ln w="12700">
            <a:solidFill>
              <a:srgbClr val="FFD166">
                <a:alpha val="4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0" y="260604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6D6A0"/>
                </a:solidFill>
              </a:rPr>
              <a:t>✅ تسويق المحتوى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3566160" y="260604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6D6A0"/>
                </a:solidFill>
              </a:rPr>
              <a:t>✅ SEO متقدم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486400" y="260604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6D6A0"/>
                </a:solidFill>
              </a:rPr>
              <a:t>✅ إعلانات مدفوعة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1645920" y="294436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6D6A0"/>
                </a:solidFill>
              </a:rPr>
              <a:t>✅ أدوات AI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3566160" y="294436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6D6A0"/>
                </a:solidFill>
              </a:rPr>
              <a:t>✅ Analytics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5486400" y="294436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6D6A0"/>
                </a:solidFill>
              </a:rPr>
              <a:t>✅ E-Commerce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1097280" y="3401568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0C9A7"/>
                </a:solidFill>
              </a:rPr>
              <a:t>استمر في التعلم • طبّق ما تعلمته • شارك معرفتك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097280" y="3794760"/>
            <a:ext cx="6949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🌐 تابع آخر الأدوات والاستراتيجيات في مجتمعات التسويق الرقمي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F2040"/>
          </a:solidFill>
          <a:ln w="12700">
            <a:solidFill>
              <a:srgbClr val="0F20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خارطة الدورة التعليمية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8869680" y="0"/>
            <a:ext cx="274320" cy="685800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28600" y="868680"/>
            <a:ext cx="4343400" cy="713232"/>
          </a:xfrm>
          <a:prstGeom prst="rect">
            <a:avLst/>
          </a:prstGeom>
          <a:solidFill>
            <a:srgbClr val="162848"/>
          </a:solidFill>
          <a:ln w="12700">
            <a:solidFill>
              <a:srgbClr val="FF6B3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28600" y="868680"/>
            <a:ext cx="73152" cy="713232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56616" y="868680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6B35"/>
                </a:solidFill>
              </a:rPr>
              <a:t>01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86968" y="868680"/>
            <a:ext cx="3566160" cy="713232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FFFFFF"/>
                </a:solidFill>
              </a:rPr>
              <a:t>🌐  أساسيات التسويق الرقمي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228600" y="1709928"/>
            <a:ext cx="4343400" cy="713232"/>
          </a:xfrm>
          <a:prstGeom prst="rect">
            <a:avLst/>
          </a:prstGeom>
          <a:solidFill>
            <a:srgbClr val="162848"/>
          </a:solidFill>
          <a:ln w="12700">
            <a:solidFill>
              <a:srgbClr val="00C9A7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28600" y="1709928"/>
            <a:ext cx="73152" cy="713232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56616" y="1709928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C9A7"/>
                </a:solidFill>
              </a:rPr>
              <a:t>02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86968" y="1709928"/>
            <a:ext cx="3566160" cy="713232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FFFFFF"/>
                </a:solidFill>
              </a:rPr>
              <a:t>✍️  تسويق المحتوى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228600" y="2551176"/>
            <a:ext cx="4343400" cy="713232"/>
          </a:xfrm>
          <a:prstGeom prst="rect">
            <a:avLst/>
          </a:prstGeom>
          <a:solidFill>
            <a:srgbClr val="162848"/>
          </a:solidFill>
          <a:ln w="12700">
            <a:solidFill>
              <a:srgbClr val="FFD166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28600" y="2551176"/>
            <a:ext cx="73152" cy="713232"/>
          </a:xfrm>
          <a:prstGeom prst="rect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56616" y="2551176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166"/>
                </a:solidFill>
              </a:rPr>
              <a:t>03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86968" y="2551176"/>
            <a:ext cx="3566160" cy="713232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FFFFFF"/>
                </a:solidFill>
              </a:rPr>
              <a:t>🔍  تحسين محركات البحث SEO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228600" y="3392424"/>
            <a:ext cx="4343400" cy="713232"/>
          </a:xfrm>
          <a:prstGeom prst="rect">
            <a:avLst/>
          </a:prstGeom>
          <a:solidFill>
            <a:srgbClr val="162848"/>
          </a:solidFill>
          <a:ln w="12700">
            <a:solidFill>
              <a:srgbClr val="845EC2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28600" y="3392424"/>
            <a:ext cx="73152" cy="713232"/>
          </a:xfrm>
          <a:prstGeom prst="rect">
            <a:avLst/>
          </a:prstGeom>
          <a:solidFill>
            <a:srgbClr val="845EC2"/>
          </a:solidFill>
          <a:ln w="12700">
            <a:solidFill>
              <a:srgbClr val="845EC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56616" y="3392424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845EC2"/>
                </a:solidFill>
              </a:rPr>
              <a:t>04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86968" y="3392424"/>
            <a:ext cx="3566160" cy="713232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FFFFFF"/>
                </a:solidFill>
              </a:rPr>
              <a:t>📱  التسويق عبر وسائل التواصل</a:t>
            </a:r>
            <a:endParaRPr lang="en-US" sz="1350" dirty="0"/>
          </a:p>
        </p:txBody>
      </p:sp>
      <p:sp>
        <p:nvSpPr>
          <p:cNvPr id="21" name="Shape 19"/>
          <p:cNvSpPr/>
          <p:nvPr/>
        </p:nvSpPr>
        <p:spPr>
          <a:xfrm>
            <a:off x="228600" y="4233672"/>
            <a:ext cx="4343400" cy="713232"/>
          </a:xfrm>
          <a:prstGeom prst="rect">
            <a:avLst/>
          </a:prstGeom>
          <a:solidFill>
            <a:srgbClr val="162848"/>
          </a:solidFill>
          <a:ln w="12700">
            <a:solidFill>
              <a:srgbClr val="06D6A0">
                <a:alpha val="40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28600" y="4233672"/>
            <a:ext cx="73152" cy="713232"/>
          </a:xfrm>
          <a:prstGeom prst="rect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56616" y="4233672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6D6A0"/>
                </a:solidFill>
              </a:rPr>
              <a:t>05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886968" y="4233672"/>
            <a:ext cx="3566160" cy="713232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FFFFFF"/>
                </a:solidFill>
              </a:rPr>
              <a:t>📧  التسويق بالبريد الإلكتروني</a:t>
            </a:r>
            <a:endParaRPr lang="en-US" sz="1350" dirty="0"/>
          </a:p>
        </p:txBody>
      </p:sp>
      <p:sp>
        <p:nvSpPr>
          <p:cNvPr id="25" name="Shape 23"/>
          <p:cNvSpPr/>
          <p:nvPr/>
        </p:nvSpPr>
        <p:spPr>
          <a:xfrm>
            <a:off x="4754880" y="868680"/>
            <a:ext cx="4343400" cy="713232"/>
          </a:xfrm>
          <a:prstGeom prst="rect">
            <a:avLst/>
          </a:prstGeom>
          <a:solidFill>
            <a:srgbClr val="162848"/>
          </a:solidFill>
          <a:ln w="12700">
            <a:solidFill>
              <a:srgbClr val="FF6B35">
                <a:alpha val="40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754880" y="868680"/>
            <a:ext cx="73152" cy="713232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82896" y="868680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6B35"/>
                </a:solidFill>
              </a:rPr>
              <a:t>06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5413248" y="868680"/>
            <a:ext cx="3566160" cy="713232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FFFFFF"/>
                </a:solidFill>
              </a:rPr>
              <a:t>💰  الإعلانات المدفوعة PPC</a:t>
            </a:r>
            <a:endParaRPr lang="en-US" sz="1350" dirty="0"/>
          </a:p>
        </p:txBody>
      </p:sp>
      <p:sp>
        <p:nvSpPr>
          <p:cNvPr id="29" name="Shape 27"/>
          <p:cNvSpPr/>
          <p:nvPr/>
        </p:nvSpPr>
        <p:spPr>
          <a:xfrm>
            <a:off x="4754880" y="1709928"/>
            <a:ext cx="4343400" cy="713232"/>
          </a:xfrm>
          <a:prstGeom prst="rect">
            <a:avLst/>
          </a:prstGeom>
          <a:solidFill>
            <a:srgbClr val="162848"/>
          </a:solidFill>
          <a:ln w="12700">
            <a:solidFill>
              <a:srgbClr val="00C9A7">
                <a:alpha val="40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754880" y="1709928"/>
            <a:ext cx="73152" cy="713232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82896" y="1709928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C9A7"/>
                </a:solidFill>
              </a:rPr>
              <a:t>07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5413248" y="1709928"/>
            <a:ext cx="3566160" cy="713232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FFFFFF"/>
                </a:solidFill>
              </a:rPr>
              <a:t>📊  التحليلات والبيانات</a:t>
            </a:r>
            <a:endParaRPr lang="en-US" sz="1350" dirty="0"/>
          </a:p>
        </p:txBody>
      </p:sp>
      <p:sp>
        <p:nvSpPr>
          <p:cNvPr id="33" name="Shape 31"/>
          <p:cNvSpPr/>
          <p:nvPr/>
        </p:nvSpPr>
        <p:spPr>
          <a:xfrm>
            <a:off x="4754880" y="2551176"/>
            <a:ext cx="4343400" cy="713232"/>
          </a:xfrm>
          <a:prstGeom prst="rect">
            <a:avLst/>
          </a:prstGeom>
          <a:solidFill>
            <a:srgbClr val="162848"/>
          </a:solidFill>
          <a:ln w="12700">
            <a:solidFill>
              <a:srgbClr val="FFD166">
                <a:alpha val="4000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754880" y="2551176"/>
            <a:ext cx="73152" cy="713232"/>
          </a:xfrm>
          <a:prstGeom prst="rect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882896" y="2551176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166"/>
                </a:solidFill>
              </a:rPr>
              <a:t>08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5413248" y="2551176"/>
            <a:ext cx="3566160" cy="713232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FFFFFF"/>
                </a:solidFill>
              </a:rPr>
              <a:t>🤖  أدوات الذكاء الاصطناعي</a:t>
            </a:r>
            <a:endParaRPr lang="en-US" sz="1350" dirty="0"/>
          </a:p>
        </p:txBody>
      </p:sp>
      <p:sp>
        <p:nvSpPr>
          <p:cNvPr id="37" name="Shape 35"/>
          <p:cNvSpPr/>
          <p:nvPr/>
        </p:nvSpPr>
        <p:spPr>
          <a:xfrm>
            <a:off x="4754880" y="3392424"/>
            <a:ext cx="4343400" cy="713232"/>
          </a:xfrm>
          <a:prstGeom prst="rect">
            <a:avLst/>
          </a:prstGeom>
          <a:solidFill>
            <a:srgbClr val="162848"/>
          </a:solidFill>
          <a:ln w="12700">
            <a:solidFill>
              <a:srgbClr val="845EC2">
                <a:alpha val="4000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754880" y="3392424"/>
            <a:ext cx="73152" cy="713232"/>
          </a:xfrm>
          <a:prstGeom prst="rect">
            <a:avLst/>
          </a:prstGeom>
          <a:solidFill>
            <a:srgbClr val="845EC2"/>
          </a:solidFill>
          <a:ln w="12700">
            <a:solidFill>
              <a:srgbClr val="845EC2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82896" y="3392424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845EC2"/>
                </a:solidFill>
              </a:rPr>
              <a:t>09</a:t>
            </a:r>
            <a:endParaRPr lang="en-US" sz="1600" dirty="0"/>
          </a:p>
        </p:txBody>
      </p:sp>
      <p:sp>
        <p:nvSpPr>
          <p:cNvPr id="40" name="Text 38"/>
          <p:cNvSpPr/>
          <p:nvPr/>
        </p:nvSpPr>
        <p:spPr>
          <a:xfrm>
            <a:off x="5413248" y="3392424"/>
            <a:ext cx="3566160" cy="713232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FFFFFF"/>
                </a:solidFill>
              </a:rPr>
              <a:t>🛒  التجارة الإلكترونية</a:t>
            </a:r>
            <a:endParaRPr lang="en-US" sz="1350" dirty="0"/>
          </a:p>
        </p:txBody>
      </p:sp>
      <p:sp>
        <p:nvSpPr>
          <p:cNvPr id="41" name="Shape 39"/>
          <p:cNvSpPr/>
          <p:nvPr/>
        </p:nvSpPr>
        <p:spPr>
          <a:xfrm>
            <a:off x="4754880" y="4233672"/>
            <a:ext cx="4343400" cy="713232"/>
          </a:xfrm>
          <a:prstGeom prst="rect">
            <a:avLst/>
          </a:prstGeom>
          <a:solidFill>
            <a:srgbClr val="162848"/>
          </a:solidFill>
          <a:ln w="12700">
            <a:solidFill>
              <a:srgbClr val="06D6A0">
                <a:alpha val="4000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4754880" y="4233672"/>
            <a:ext cx="73152" cy="713232"/>
          </a:xfrm>
          <a:prstGeom prst="rect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882896" y="4233672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6D6A0"/>
                </a:solidFill>
              </a:rPr>
              <a:t>10</a:t>
            </a:r>
            <a:endParaRPr lang="en-US" sz="1600" dirty="0"/>
          </a:p>
        </p:txBody>
      </p:sp>
      <p:sp>
        <p:nvSpPr>
          <p:cNvPr id="44" name="Text 42"/>
          <p:cNvSpPr/>
          <p:nvPr/>
        </p:nvSpPr>
        <p:spPr>
          <a:xfrm>
            <a:off x="5413248" y="4233672"/>
            <a:ext cx="3566160" cy="713232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FFFFFF"/>
                </a:solidFill>
              </a:rPr>
              <a:t>🏆  الاستراتيجيات المتقدمة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E4D4"/>
                </a:solidFill>
              </a:rPr>
              <a:t>الوحدة 01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274320" y="365760"/>
            <a:ext cx="8595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أساسيات التسويق الرقمي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28600" y="1143000"/>
            <a:ext cx="8686800" cy="777240"/>
          </a:xfrm>
          <a:prstGeom prst="rect">
            <a:avLst/>
          </a:prstGeom>
          <a:solidFill>
            <a:srgbClr val="162848"/>
          </a:solidFill>
          <a:ln w="12700">
            <a:solidFill>
              <a:srgbClr val="4A6FA5">
                <a:alpha val="3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92608" y="1298448"/>
            <a:ext cx="457200" cy="457200"/>
          </a:xfrm>
          <a:prstGeom prst="ellipse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92608" y="129844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22960" y="1170432"/>
            <a:ext cx="7955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6B35"/>
                </a:solidFill>
              </a:rPr>
              <a:t>ما هو التسويق الرقمي؟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22960" y="1481328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50" dirty="0">
                <a:solidFill>
                  <a:srgbClr val="8BA3C7"/>
                </a:solidFill>
              </a:rPr>
              <a:t>الفرق بين التسويق التقليدي والرقمي، القنوات الأساسية، دورة حياة العميل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228600" y="2057400"/>
            <a:ext cx="8686800" cy="777240"/>
          </a:xfrm>
          <a:prstGeom prst="rect">
            <a:avLst/>
          </a:prstGeom>
          <a:solidFill>
            <a:srgbClr val="162848"/>
          </a:solidFill>
          <a:ln w="12700">
            <a:solidFill>
              <a:srgbClr val="4A6FA5">
                <a:alpha val="3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92608" y="2212848"/>
            <a:ext cx="457200" cy="457200"/>
          </a:xfrm>
          <a:prstGeom prst="ellipse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92608" y="221284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822960" y="2084832"/>
            <a:ext cx="7955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6B35"/>
                </a:solidFill>
              </a:rPr>
              <a:t>بناء الهوية الرقمية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822960" y="2395728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50" dirty="0">
                <a:solidFill>
                  <a:srgbClr val="8BA3C7"/>
                </a:solidFill>
              </a:rPr>
              <a:t>تحديد الجمهور المستهدف، بناء Buyer Persona، تحليل المنافسين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228600" y="2971800"/>
            <a:ext cx="8686800" cy="777240"/>
          </a:xfrm>
          <a:prstGeom prst="rect">
            <a:avLst/>
          </a:prstGeom>
          <a:solidFill>
            <a:srgbClr val="162848"/>
          </a:solidFill>
          <a:ln w="12700">
            <a:solidFill>
              <a:srgbClr val="4A6FA5">
                <a:alpha val="3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92608" y="3127248"/>
            <a:ext cx="457200" cy="457200"/>
          </a:xfrm>
          <a:prstGeom prst="ellipse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92608" y="312724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22960" y="2999232"/>
            <a:ext cx="7955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6B35"/>
                </a:solidFill>
              </a:rPr>
              <a:t>قمع المبيعات الرقمي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22960" y="3310128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50" dirty="0">
                <a:solidFill>
                  <a:srgbClr val="8BA3C7"/>
                </a:solidFill>
              </a:rPr>
              <a:t>مراحل TOFU/MOFU/BOFU، رحلة المشتري، استراتيجية المحتوى لكل مرحلة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228600" y="3886200"/>
            <a:ext cx="8686800" cy="777240"/>
          </a:xfrm>
          <a:prstGeom prst="rect">
            <a:avLst/>
          </a:prstGeom>
          <a:solidFill>
            <a:srgbClr val="162848"/>
          </a:solidFill>
          <a:ln w="12700">
            <a:solidFill>
              <a:srgbClr val="4A6FA5">
                <a:alpha val="30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92608" y="4041648"/>
            <a:ext cx="457200" cy="457200"/>
          </a:xfrm>
          <a:prstGeom prst="ellipse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92608" y="404164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4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822960" y="3913632"/>
            <a:ext cx="7955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6B35"/>
                </a:solidFill>
              </a:rPr>
              <a:t>KPIs والمؤشرات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822960" y="4224528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50" dirty="0">
                <a:solidFill>
                  <a:srgbClr val="8BA3C7"/>
                </a:solidFill>
              </a:rPr>
              <a:t>أهم مقاييس الأداء: CTR, CPC, CPA, ROAS, LTV، وكيفية قراءتها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F2040"/>
          </a:solidFill>
          <a:ln w="12700">
            <a:solidFill>
              <a:srgbClr val="0F20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09728" cy="640080"/>
          </a:xfrm>
          <a:prstGeom prst="rect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🤖  أدوات الذكاء الاصطناعي — الأساسيات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228600" y="777240"/>
            <a:ext cx="2743200" cy="1783080"/>
          </a:xfrm>
          <a:prstGeom prst="rect">
            <a:avLst/>
          </a:prstGeom>
          <a:solidFill>
            <a:srgbClr val="162848"/>
          </a:solidFill>
          <a:ln w="12700">
            <a:solidFill>
              <a:srgbClr val="06D6A0">
                <a:alpha val="5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28600" y="777240"/>
            <a:ext cx="2743200" cy="347472"/>
          </a:xfrm>
          <a:prstGeom prst="rect">
            <a:avLst/>
          </a:prstGeom>
          <a:solidFill>
            <a:srgbClr val="06D6A0">
              <a:alpha val="90000"/>
            </a:srgbClr>
          </a:solidFill>
          <a:ln w="12700">
            <a:solidFill>
              <a:srgbClr val="06D6A0">
                <a:alpha val="9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28600" y="77724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ChatGPT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28600" y="1143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06D6A0"/>
                </a:solidFill>
              </a:rPr>
              <a:t>🔗 chat.openai.com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320040" y="1417320"/>
            <a:ext cx="2560320" cy="96012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توليد الأفكار، تحليل الجمهور، كتابة Personas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0" y="777240"/>
            <a:ext cx="2743200" cy="1783080"/>
          </a:xfrm>
          <a:prstGeom prst="rect">
            <a:avLst/>
          </a:prstGeom>
          <a:solidFill>
            <a:srgbClr val="162848"/>
          </a:solidFill>
          <a:ln w="12700">
            <a:solidFill>
              <a:srgbClr val="FF6B35">
                <a:alpha val="5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00400" y="777240"/>
            <a:ext cx="2743200" cy="347472"/>
          </a:xfrm>
          <a:prstGeom prst="rect">
            <a:avLst/>
          </a:prstGeom>
          <a:solidFill>
            <a:srgbClr val="FF6B35">
              <a:alpha val="90000"/>
            </a:srgbClr>
          </a:solidFill>
          <a:ln w="12700">
            <a:solidFill>
              <a:srgbClr val="FF6B35">
                <a:alpha val="90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0" y="77724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Claude AI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200400" y="1143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6B35"/>
                </a:solidFill>
              </a:rPr>
              <a:t>🔗 claude.ai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3291840" y="1417320"/>
            <a:ext cx="2560320" cy="96012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التحليل العميق، كتابة الاستراتيجيات، أبحاث السوق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172200" y="777240"/>
            <a:ext cx="2743200" cy="1783080"/>
          </a:xfrm>
          <a:prstGeom prst="rect">
            <a:avLst/>
          </a:prstGeom>
          <a:solidFill>
            <a:srgbClr val="162848"/>
          </a:solidFill>
          <a:ln w="12700">
            <a:solidFill>
              <a:srgbClr val="00C9A7">
                <a:alpha val="5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172200" y="777240"/>
            <a:ext cx="2743200" cy="347472"/>
          </a:xfrm>
          <a:prstGeom prst="rect">
            <a:avLst/>
          </a:prstGeom>
          <a:solidFill>
            <a:srgbClr val="00C9A7">
              <a:alpha val="90000"/>
            </a:srgbClr>
          </a:solidFill>
          <a:ln w="12700">
            <a:solidFill>
              <a:srgbClr val="00C9A7">
                <a:alpha val="9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172200" y="77724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Gemini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172200" y="1143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00C9A7"/>
                </a:solidFill>
              </a:rPr>
              <a:t>🔗 gemini.google.com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6263640" y="1417320"/>
            <a:ext cx="2560320" cy="96012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تحليل البيانات، البحث الذكي، تكامل Google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28600" y="2788920"/>
            <a:ext cx="2743200" cy="1783080"/>
          </a:xfrm>
          <a:prstGeom prst="rect">
            <a:avLst/>
          </a:prstGeom>
          <a:solidFill>
            <a:srgbClr val="162848"/>
          </a:solidFill>
          <a:ln w="12700">
            <a:solidFill>
              <a:srgbClr val="845EC2">
                <a:alpha val="50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28600" y="2788920"/>
            <a:ext cx="2743200" cy="347472"/>
          </a:xfrm>
          <a:prstGeom prst="rect">
            <a:avLst/>
          </a:prstGeom>
          <a:solidFill>
            <a:srgbClr val="845EC2">
              <a:alpha val="90000"/>
            </a:srgbClr>
          </a:solidFill>
          <a:ln w="12700">
            <a:solidFill>
              <a:srgbClr val="845EC2">
                <a:alpha val="90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28600" y="278892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Perplexity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228600" y="31546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845EC2"/>
                </a:solidFill>
              </a:rPr>
              <a:t>🔗 perplexity.ai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320040" y="3429000"/>
            <a:ext cx="2560320" cy="96012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البحث العميق عن المنافسين وتحليل الاتجاهات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200400" y="2788920"/>
            <a:ext cx="2743200" cy="1783080"/>
          </a:xfrm>
          <a:prstGeom prst="rect">
            <a:avLst/>
          </a:prstGeom>
          <a:solidFill>
            <a:srgbClr val="162848"/>
          </a:solidFill>
          <a:ln w="12700">
            <a:solidFill>
              <a:srgbClr val="FFD166">
                <a:alpha val="50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200400" y="2788920"/>
            <a:ext cx="2743200" cy="347472"/>
          </a:xfrm>
          <a:prstGeom prst="rect">
            <a:avLst/>
          </a:prstGeom>
          <a:solidFill>
            <a:srgbClr val="FFD166">
              <a:alpha val="90000"/>
            </a:srgbClr>
          </a:solidFill>
          <a:ln w="12700">
            <a:solidFill>
              <a:srgbClr val="FFD166">
                <a:alpha val="9000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200400" y="278892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SimilarWeb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3200400" y="31546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D166"/>
                </a:solidFill>
              </a:rPr>
              <a:t>🔗 similarweb.com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3291840" y="3429000"/>
            <a:ext cx="2560320" cy="96012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تحليل حركة المواقع والمنافسين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6172200" y="2788920"/>
            <a:ext cx="2743200" cy="1783080"/>
          </a:xfrm>
          <a:prstGeom prst="rect">
            <a:avLst/>
          </a:prstGeom>
          <a:solidFill>
            <a:srgbClr val="162848"/>
          </a:solidFill>
          <a:ln w="12700">
            <a:solidFill>
              <a:srgbClr val="EF476F">
                <a:alpha val="50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172200" y="2788920"/>
            <a:ext cx="2743200" cy="347472"/>
          </a:xfrm>
          <a:prstGeom prst="rect">
            <a:avLst/>
          </a:prstGeom>
          <a:solidFill>
            <a:srgbClr val="EF476F">
              <a:alpha val="90000"/>
            </a:srgbClr>
          </a:solidFill>
          <a:ln w="12700">
            <a:solidFill>
              <a:srgbClr val="EF476F">
                <a:alpha val="9000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172200" y="278892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SparkToro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6172200" y="31546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EF476F"/>
                </a:solidFill>
              </a:rPr>
              <a:t>🔗 sparktoro.com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6263640" y="3429000"/>
            <a:ext cx="2560320" cy="96012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تحليل الجمهور المستهدف وعاداته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D0F5EF"/>
                </a:solidFill>
              </a:rPr>
              <a:t>الوحدة 02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274320" y="365760"/>
            <a:ext cx="8595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تسويق المحتوى  Content Marketing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28600" y="1097280"/>
            <a:ext cx="2743200" cy="1691640"/>
          </a:xfrm>
          <a:prstGeom prst="rect">
            <a:avLst/>
          </a:prstGeom>
          <a:solidFill>
            <a:srgbClr val="162848"/>
          </a:solidFill>
          <a:ln w="12700">
            <a:solidFill>
              <a:srgbClr val="FF6B35">
                <a:alpha val="45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28600" y="1170432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📝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28600" y="169164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6B35"/>
                </a:solidFill>
              </a:rPr>
              <a:t>المدونات والمقالات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320040" y="2011680"/>
            <a:ext cx="2560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950" dirty="0">
                <a:solidFill>
                  <a:srgbClr val="8BA3C7"/>
                </a:solidFill>
              </a:rPr>
              <a:t>SEO content, evergreen articles, how-to guides, pillar pages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200400" y="1097280"/>
            <a:ext cx="2743200" cy="1691640"/>
          </a:xfrm>
          <a:prstGeom prst="rect">
            <a:avLst/>
          </a:prstGeom>
          <a:solidFill>
            <a:srgbClr val="162848"/>
          </a:solidFill>
          <a:ln w="12700">
            <a:solidFill>
              <a:srgbClr val="EF476F">
                <a:alpha val="4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00400" y="1170432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🎥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3200400" y="169164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EF476F"/>
                </a:solidFill>
              </a:rPr>
              <a:t>الفيديو والبودكاست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3291840" y="2011680"/>
            <a:ext cx="2560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950" dirty="0">
                <a:solidFill>
                  <a:srgbClr val="8BA3C7"/>
                </a:solidFill>
              </a:rPr>
              <a:t>YouTube, TikTok, Reels, Shorts, podcast scripts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6172200" y="1097280"/>
            <a:ext cx="2743200" cy="1691640"/>
          </a:xfrm>
          <a:prstGeom prst="rect">
            <a:avLst/>
          </a:prstGeom>
          <a:solidFill>
            <a:srgbClr val="162848"/>
          </a:solidFill>
          <a:ln w="12700">
            <a:solidFill>
              <a:srgbClr val="00C9A7">
                <a:alpha val="4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172200" y="1170432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📊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6172200" y="169164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00C9A7"/>
                </a:solidFill>
              </a:rPr>
              <a:t>الإنفوجرافيك والصور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6263640" y="2011680"/>
            <a:ext cx="2560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950" dirty="0">
                <a:solidFill>
                  <a:srgbClr val="8BA3C7"/>
                </a:solidFill>
              </a:rPr>
              <a:t>Visual storytelling, data visualization, carousel posts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228600" y="3017520"/>
            <a:ext cx="2743200" cy="1691640"/>
          </a:xfrm>
          <a:prstGeom prst="rect">
            <a:avLst/>
          </a:prstGeom>
          <a:solidFill>
            <a:srgbClr val="162848"/>
          </a:solidFill>
          <a:ln w="12700">
            <a:solidFill>
              <a:srgbClr val="845EC2">
                <a:alpha val="45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28600" y="3090672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📧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228600" y="361188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845EC2"/>
                </a:solidFill>
              </a:rPr>
              <a:t>النشرات الإخبارية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320040" y="3931920"/>
            <a:ext cx="2560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950" dirty="0">
                <a:solidFill>
                  <a:srgbClr val="8BA3C7"/>
                </a:solidFill>
              </a:rPr>
              <a:t>Newsletters, lead magnets, email sequences, ebooks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3200400" y="3017520"/>
            <a:ext cx="2743200" cy="1691640"/>
          </a:xfrm>
          <a:prstGeom prst="rect">
            <a:avLst/>
          </a:prstGeom>
          <a:solidFill>
            <a:srgbClr val="162848"/>
          </a:solidFill>
          <a:ln w="12700">
            <a:solidFill>
              <a:srgbClr val="FFD166">
                <a:alpha val="45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00400" y="3090672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🎓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3200400" y="361188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D166"/>
                </a:solidFill>
              </a:rPr>
              <a:t>المحتوى التعليمي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3291840" y="3931920"/>
            <a:ext cx="2560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950" dirty="0">
                <a:solidFill>
                  <a:srgbClr val="8BA3C7"/>
                </a:solidFill>
              </a:rPr>
              <a:t>Webinars, online courses, tutorials, case studies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6172200" y="3017520"/>
            <a:ext cx="2743200" cy="1691640"/>
          </a:xfrm>
          <a:prstGeom prst="rect">
            <a:avLst/>
          </a:prstGeom>
          <a:solidFill>
            <a:srgbClr val="162848"/>
          </a:solidFill>
          <a:ln w="12700">
            <a:solidFill>
              <a:srgbClr val="06D6A0">
                <a:alpha val="4500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172200" y="3090672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🤝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6172200" y="361188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06D6A0"/>
                </a:solidFill>
              </a:rPr>
              <a:t>المحتوى التفاعلي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6263640" y="3931920"/>
            <a:ext cx="2560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950" dirty="0">
                <a:solidFill>
                  <a:srgbClr val="8BA3C7"/>
                </a:solidFill>
              </a:rPr>
              <a:t>Quizzes, polls, calculators, interactive tools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F2040"/>
          </a:solidFill>
          <a:ln w="12700">
            <a:solidFill>
              <a:srgbClr val="0F20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09728" cy="64008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🤖  أدوات الذكاء الاصطناعي لتسويق المحتوى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228600" y="777240"/>
            <a:ext cx="4251960" cy="1965960"/>
          </a:xfrm>
          <a:prstGeom prst="rect">
            <a:avLst/>
          </a:prstGeom>
          <a:solidFill>
            <a:srgbClr val="162848"/>
          </a:solidFill>
          <a:ln w="12700">
            <a:solidFill>
              <a:srgbClr val="4A6FA5">
                <a:alpha val="4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28600" y="777240"/>
            <a:ext cx="4251960" cy="411480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00C9A7"/>
                </a:solidFill>
              </a:rPr>
              <a:t>✍️ الكتابة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28600" y="1170432"/>
            <a:ext cx="4251960" cy="27432"/>
          </a:xfrm>
          <a:prstGeom prst="rect">
            <a:avLst/>
          </a:prstGeom>
          <a:solidFill>
            <a:srgbClr val="4A6FA5">
              <a:alpha val="50000"/>
            </a:srgbClr>
          </a:solidFill>
          <a:ln w="12700">
            <a:solidFill>
              <a:srgbClr val="4A6FA5">
                <a:alpha val="5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28600" y="1234440"/>
            <a:ext cx="4251960" cy="34747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◆  Jasper (jasper.ai)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28600" y="1600200"/>
            <a:ext cx="4251960" cy="34747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◆  Copy.ai (copy.ai)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28600" y="1965960"/>
            <a:ext cx="4251960" cy="34747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◆  Writesonic (writesonic.com)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28600" y="2331720"/>
            <a:ext cx="4251960" cy="34747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◆  Rytr (rytr.me)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709160" y="777240"/>
            <a:ext cx="4251960" cy="1965960"/>
          </a:xfrm>
          <a:prstGeom prst="rect">
            <a:avLst/>
          </a:prstGeom>
          <a:solidFill>
            <a:srgbClr val="162848"/>
          </a:solidFill>
          <a:ln w="12700">
            <a:solidFill>
              <a:srgbClr val="4A6FA5">
                <a:alpha val="4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09160" y="777240"/>
            <a:ext cx="4251960" cy="411480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00C9A7"/>
                </a:solidFill>
              </a:rPr>
              <a:t>🎨 التصميم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709160" y="1170432"/>
            <a:ext cx="4251960" cy="27432"/>
          </a:xfrm>
          <a:prstGeom prst="rect">
            <a:avLst/>
          </a:prstGeom>
          <a:solidFill>
            <a:srgbClr val="4A6FA5">
              <a:alpha val="50000"/>
            </a:srgbClr>
          </a:solidFill>
          <a:ln w="12700">
            <a:solidFill>
              <a:srgbClr val="4A6FA5">
                <a:alpha val="50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09160" y="1234440"/>
            <a:ext cx="4251960" cy="34747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◆  Canva AI (canva.com)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709160" y="1600200"/>
            <a:ext cx="4251960" cy="34747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◆  Adobe Firefly (firefly.adobe.com)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709160" y="1965960"/>
            <a:ext cx="4251960" cy="34747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◆  Midjourney (midjourney.com)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709160" y="2331720"/>
            <a:ext cx="4251960" cy="34747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◆  DALL-E 3 (openai.com)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28600" y="2926080"/>
            <a:ext cx="4251960" cy="1965960"/>
          </a:xfrm>
          <a:prstGeom prst="rect">
            <a:avLst/>
          </a:prstGeom>
          <a:solidFill>
            <a:srgbClr val="162848"/>
          </a:solidFill>
          <a:ln w="12700">
            <a:solidFill>
              <a:srgbClr val="4A6FA5">
                <a:alpha val="4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28600" y="2926080"/>
            <a:ext cx="4251960" cy="411480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00C9A7"/>
                </a:solidFill>
              </a:rPr>
              <a:t>🎥 الفيديو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228600" y="3319272"/>
            <a:ext cx="4251960" cy="27432"/>
          </a:xfrm>
          <a:prstGeom prst="rect">
            <a:avLst/>
          </a:prstGeom>
          <a:solidFill>
            <a:srgbClr val="4A6FA5">
              <a:alpha val="50000"/>
            </a:srgbClr>
          </a:solidFill>
          <a:ln w="12700">
            <a:solidFill>
              <a:srgbClr val="4A6FA5">
                <a:alpha val="50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28600" y="3383280"/>
            <a:ext cx="4251960" cy="34747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◆  Synthesia (synthesia.io)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228600" y="3749040"/>
            <a:ext cx="4251960" cy="34747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◆  HeyGen (heygen.com)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228600" y="4114800"/>
            <a:ext cx="4251960" cy="34747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◆  Runway ML (runwayml.com)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228600" y="4480560"/>
            <a:ext cx="4251960" cy="34747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◆  Pictory (pictory.ai)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709160" y="2926080"/>
            <a:ext cx="4251960" cy="1965960"/>
          </a:xfrm>
          <a:prstGeom prst="rect">
            <a:avLst/>
          </a:prstGeom>
          <a:solidFill>
            <a:srgbClr val="162848"/>
          </a:solidFill>
          <a:ln w="12700">
            <a:solidFill>
              <a:srgbClr val="4A6FA5">
                <a:alpha val="4000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709160" y="2926080"/>
            <a:ext cx="4251960" cy="411480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00C9A7"/>
                </a:solidFill>
              </a:rPr>
              <a:t>🎙️ الصوت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4709160" y="3319272"/>
            <a:ext cx="4251960" cy="27432"/>
          </a:xfrm>
          <a:prstGeom prst="rect">
            <a:avLst/>
          </a:prstGeom>
          <a:solidFill>
            <a:srgbClr val="4A6FA5">
              <a:alpha val="50000"/>
            </a:srgbClr>
          </a:solidFill>
          <a:ln w="12700">
            <a:solidFill>
              <a:srgbClr val="4A6FA5">
                <a:alpha val="5000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709160" y="3383280"/>
            <a:ext cx="4251960" cy="34747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◆  ElevenLabs (elevenlabs.io)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4709160" y="3749040"/>
            <a:ext cx="4251960" cy="34747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◆  Murf AI (murf.ai)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709160" y="4114800"/>
            <a:ext cx="4251960" cy="34747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◆  Descript (descript.com)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4709160" y="4480560"/>
            <a:ext cx="4251960" cy="34747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◆  Podcastle (podcastle.ai)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5C4200"/>
                </a:solidFill>
              </a:rPr>
              <a:t>الوحدة 03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274320" y="365760"/>
            <a:ext cx="8595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2600" b="1" dirty="0">
                <a:solidFill>
                  <a:srgbClr val="0A1628"/>
                </a:solidFill>
              </a:rPr>
              <a:t>تحسين محركات البحث  SEO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28600" y="1097280"/>
            <a:ext cx="2743200" cy="3794760"/>
          </a:xfrm>
          <a:prstGeom prst="rect">
            <a:avLst/>
          </a:prstGeom>
          <a:solidFill>
            <a:srgbClr val="162848"/>
          </a:solidFill>
          <a:ln w="12700">
            <a:solidFill>
              <a:srgbClr val="FF6B35">
                <a:alpha val="5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28600" y="1097280"/>
            <a:ext cx="2743200" cy="438912"/>
          </a:xfrm>
          <a:prstGeom prst="rect">
            <a:avLst/>
          </a:prstGeom>
          <a:solidFill>
            <a:srgbClr val="FF6B35">
              <a:alpha val="85000"/>
            </a:srgbClr>
          </a:solidFill>
          <a:ln w="12700">
            <a:solidFill>
              <a:srgbClr val="FF6B35">
                <a:alpha val="85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28600" y="1097280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🔍 On-Page SEO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0040" y="160020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بحث الكلمات المفتاحية (Keyword Research)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320040" y="210312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تحسين العناوين والوصف (Meta Tags)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320040" y="260604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بنية URL الصحيحة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20040" y="310896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تحسين الصور (Alt Text + WebP)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20040" y="361188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Internal Linking Strategy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320040" y="411480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Featured Snippets الاستهداف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200400" y="1097280"/>
            <a:ext cx="2743200" cy="3794760"/>
          </a:xfrm>
          <a:prstGeom prst="rect">
            <a:avLst/>
          </a:prstGeom>
          <a:solidFill>
            <a:srgbClr val="162848"/>
          </a:solidFill>
          <a:ln w="12700">
            <a:solidFill>
              <a:srgbClr val="00C9A7">
                <a:alpha val="5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00400" y="1097280"/>
            <a:ext cx="2743200" cy="438912"/>
          </a:xfrm>
          <a:prstGeom prst="rect">
            <a:avLst/>
          </a:prstGeom>
          <a:solidFill>
            <a:srgbClr val="00C9A7">
              <a:alpha val="85000"/>
            </a:srgbClr>
          </a:solidFill>
          <a:ln w="12700">
            <a:solidFill>
              <a:srgbClr val="00C9A7">
                <a:alpha val="8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00400" y="1097280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🌐 Off-Page SEO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291840" y="160020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بناء الروابط (Link Building)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3291840" y="210312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Guest Posting الاستراتيجية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3291840" y="260604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Digital PR والذكر العلامي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291840" y="310896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محلي: Google Business Profile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3291840" y="361188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مراجعات وتقييمات العملاء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3291840" y="411480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Social Signals التأثير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172200" y="1097280"/>
            <a:ext cx="2743200" cy="3794760"/>
          </a:xfrm>
          <a:prstGeom prst="rect">
            <a:avLst/>
          </a:prstGeom>
          <a:solidFill>
            <a:srgbClr val="162848"/>
          </a:solidFill>
          <a:ln w="12700">
            <a:solidFill>
              <a:srgbClr val="845EC2">
                <a:alpha val="50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172200" y="1097280"/>
            <a:ext cx="2743200" cy="438912"/>
          </a:xfrm>
          <a:prstGeom prst="rect">
            <a:avLst/>
          </a:prstGeom>
          <a:solidFill>
            <a:srgbClr val="845EC2">
              <a:alpha val="85000"/>
            </a:srgbClr>
          </a:solidFill>
          <a:ln w="12700">
            <a:solidFill>
              <a:srgbClr val="845EC2">
                <a:alpha val="8500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172200" y="1097280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⚙️ Technical SEO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263640" y="160020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Core Web Vitals (LCP, FID, CLS)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6263640" y="210312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بنية الموقع وملف Sitemap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6263640" y="260604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تحسين سرعة الصفحة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6263640" y="310896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تفضيل الجوال (Mobile-First)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6263640" y="361188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Schema Markup البيانات المنظمة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6263640" y="411480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8BA3C7"/>
                </a:solidFill>
              </a:rPr>
              <a:t>◆  أمان HTTPS والسيكيوريتي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F2040"/>
          </a:solidFill>
          <a:ln w="12700">
            <a:solidFill>
              <a:srgbClr val="0F20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09728" cy="640080"/>
          </a:xfrm>
          <a:prstGeom prst="rect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🔍  أدوات SEO الأساسية + الذكاء الاصطناعي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228600" y="777240"/>
            <a:ext cx="4251960" cy="1234440"/>
          </a:xfrm>
          <a:prstGeom prst="rect">
            <a:avLst/>
          </a:prstGeom>
          <a:solidFill>
            <a:srgbClr val="162848"/>
          </a:solidFill>
          <a:ln w="12700">
            <a:solidFill>
              <a:srgbClr val="FF6B3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520440" y="850392"/>
            <a:ext cx="822960" cy="292608"/>
          </a:xfrm>
          <a:prstGeom prst="roundRect">
            <a:avLst>
              <a:gd name="adj" fmla="val 15625"/>
            </a:avLst>
          </a:prstGeom>
          <a:solidFill>
            <a:srgbClr val="FF6B35">
              <a:alpha val="80000"/>
            </a:srgbClr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520440" y="850392"/>
            <a:ext cx="822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مدفوع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38328" y="777240"/>
            <a:ext cx="3108960" cy="4572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6B35"/>
                </a:solidFill>
              </a:rPr>
              <a:t>Semrush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38328" y="1216152"/>
            <a:ext cx="4023360" cy="256032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6FA5"/>
                </a:solidFill>
              </a:rPr>
              <a:t>🔗 semrush.com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38328" y="1435608"/>
            <a:ext cx="4023360" cy="4572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تحليل شامل للكلمات المفتاحية والمنافسين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709160" y="777240"/>
            <a:ext cx="4251960" cy="1234440"/>
          </a:xfrm>
          <a:prstGeom prst="rect">
            <a:avLst/>
          </a:prstGeom>
          <a:solidFill>
            <a:srgbClr val="162848"/>
          </a:solidFill>
          <a:ln w="12700">
            <a:solidFill>
              <a:srgbClr val="EF476F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001000" y="850392"/>
            <a:ext cx="822960" cy="292608"/>
          </a:xfrm>
          <a:prstGeom prst="roundRect">
            <a:avLst>
              <a:gd name="adj" fmla="val 15625"/>
            </a:avLst>
          </a:prstGeom>
          <a:solidFill>
            <a:srgbClr val="EF476F">
              <a:alpha val="80000"/>
            </a:srgbClr>
          </a:solidFill>
          <a:ln w="12700">
            <a:solidFill>
              <a:srgbClr val="EF476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001000" y="850392"/>
            <a:ext cx="822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مدفوع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818888" y="777240"/>
            <a:ext cx="3108960" cy="4572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EF476F"/>
                </a:solidFill>
              </a:rPr>
              <a:t>Ahrefs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818888" y="1216152"/>
            <a:ext cx="4023360" cy="256032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6FA5"/>
                </a:solidFill>
              </a:rPr>
              <a:t>🔗 ahrefs.com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818888" y="1435608"/>
            <a:ext cx="4023360" cy="4572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أفضل أداة لبناء الروابط وتحليل Backlinks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28600" y="2167128"/>
            <a:ext cx="4251960" cy="1234440"/>
          </a:xfrm>
          <a:prstGeom prst="rect">
            <a:avLst/>
          </a:prstGeom>
          <a:solidFill>
            <a:srgbClr val="162848"/>
          </a:solidFill>
          <a:ln w="12700">
            <a:solidFill>
              <a:srgbClr val="06D6A0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520440" y="2240280"/>
            <a:ext cx="822960" cy="292608"/>
          </a:xfrm>
          <a:prstGeom prst="roundRect">
            <a:avLst>
              <a:gd name="adj" fmla="val 15625"/>
            </a:avLst>
          </a:prstGeom>
          <a:solidFill>
            <a:srgbClr val="06D6A0">
              <a:alpha val="80000"/>
            </a:srgbClr>
          </a:solidFill>
          <a:ln w="12700">
            <a:solidFill>
              <a:srgbClr val="06D6A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520440" y="2240280"/>
            <a:ext cx="822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مجاني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38328" y="2167128"/>
            <a:ext cx="3108960" cy="4572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06D6A0"/>
                </a:solidFill>
              </a:rPr>
              <a:t>Google Search Console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338328" y="2606040"/>
            <a:ext cx="4023360" cy="256032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6FA5"/>
                </a:solidFill>
              </a:rPr>
              <a:t>🔗 search.google.com/console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338328" y="2825496"/>
            <a:ext cx="4023360" cy="4572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رسمي من Google لتتبع الأداء والأخطاء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709160" y="2167128"/>
            <a:ext cx="4251960" cy="1234440"/>
          </a:xfrm>
          <a:prstGeom prst="rect">
            <a:avLst/>
          </a:prstGeom>
          <a:solidFill>
            <a:srgbClr val="162848"/>
          </a:solidFill>
          <a:ln w="12700">
            <a:solidFill>
              <a:srgbClr val="00C9A7">
                <a:alpha val="40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001000" y="2240280"/>
            <a:ext cx="822960" cy="292608"/>
          </a:xfrm>
          <a:prstGeom prst="roundRect">
            <a:avLst>
              <a:gd name="adj" fmla="val 15625"/>
            </a:avLst>
          </a:prstGeom>
          <a:solidFill>
            <a:srgbClr val="00C9A7">
              <a:alpha val="80000"/>
            </a:srgbClr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001000" y="2240280"/>
            <a:ext cx="822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AI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18888" y="2167128"/>
            <a:ext cx="3108960" cy="4572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00C9A7"/>
                </a:solidFill>
              </a:rPr>
              <a:t>Surfer SEO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818888" y="2606040"/>
            <a:ext cx="4023360" cy="256032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6FA5"/>
                </a:solidFill>
              </a:rPr>
              <a:t>🔗 surferseo.com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4818888" y="2825496"/>
            <a:ext cx="4023360" cy="4572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تحسين المحتوى بالذكاء الاصطناعي لتصدر النتائج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28600" y="3557016"/>
            <a:ext cx="4251960" cy="1234440"/>
          </a:xfrm>
          <a:prstGeom prst="rect">
            <a:avLst/>
          </a:prstGeom>
          <a:solidFill>
            <a:srgbClr val="162848"/>
          </a:solidFill>
          <a:ln w="12700">
            <a:solidFill>
              <a:srgbClr val="845EC2">
                <a:alpha val="40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520440" y="3630168"/>
            <a:ext cx="822960" cy="292608"/>
          </a:xfrm>
          <a:prstGeom prst="roundRect">
            <a:avLst>
              <a:gd name="adj" fmla="val 15625"/>
            </a:avLst>
          </a:prstGeom>
          <a:solidFill>
            <a:srgbClr val="845EC2">
              <a:alpha val="80000"/>
            </a:srgbClr>
          </a:solidFill>
          <a:ln w="12700">
            <a:solidFill>
              <a:srgbClr val="845EC2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520440" y="3630168"/>
            <a:ext cx="822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مجاني+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338328" y="3557016"/>
            <a:ext cx="3108960" cy="4572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845EC2"/>
                </a:solidFill>
              </a:rPr>
              <a:t>Screaming Frog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338328" y="3995928"/>
            <a:ext cx="4023360" cy="256032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6FA5"/>
                </a:solidFill>
              </a:rPr>
              <a:t>🔗 screamingfrog.co.uk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338328" y="4215384"/>
            <a:ext cx="4023360" cy="4572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فحص تقني شامل للموقع (Technical Audit)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4709160" y="3557016"/>
            <a:ext cx="4251960" cy="1234440"/>
          </a:xfrm>
          <a:prstGeom prst="rect">
            <a:avLst/>
          </a:prstGeom>
          <a:solidFill>
            <a:srgbClr val="162848"/>
          </a:solidFill>
          <a:ln w="12700">
            <a:solidFill>
              <a:srgbClr val="FFD166">
                <a:alpha val="4000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8001000" y="3630168"/>
            <a:ext cx="822960" cy="292608"/>
          </a:xfrm>
          <a:prstGeom prst="roundRect">
            <a:avLst>
              <a:gd name="adj" fmla="val 15625"/>
            </a:avLst>
          </a:prstGeom>
          <a:solidFill>
            <a:srgbClr val="FFD166">
              <a:alpha val="80000"/>
            </a:srgbClr>
          </a:solidFill>
          <a:ln w="12700">
            <a:solidFill>
              <a:srgbClr val="FFD166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8001000" y="3630168"/>
            <a:ext cx="822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AI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4818888" y="3557016"/>
            <a:ext cx="3108960" cy="4572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D166"/>
                </a:solidFill>
              </a:rPr>
              <a:t>Keyword Insights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4818888" y="3995928"/>
            <a:ext cx="4023360" cy="256032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6FA5"/>
                </a:solidFill>
              </a:rPr>
              <a:t>🔗 keywordinsights.ai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4818888" y="4215384"/>
            <a:ext cx="4023360" cy="4572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t"/>
          <a:lstStyle/>
          <a:p>
            <a:pPr algn="r" indent="0" marL="0">
              <a:buNone/>
            </a:pPr>
            <a:r>
              <a:rPr lang="en-US" sz="1100" dirty="0">
                <a:solidFill>
                  <a:srgbClr val="8BA3C7"/>
                </a:solidFill>
              </a:rPr>
              <a:t>تجميع وتصنيف الكلمات المفتاحية بالذكاء الاصطناعي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845EC2"/>
          </a:solidFill>
          <a:ln w="12700">
            <a:solidFill>
              <a:srgbClr val="845EC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D5C5F0"/>
                </a:solidFill>
              </a:rPr>
              <a:t>الوحدة 04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274320" y="365760"/>
            <a:ext cx="8595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التسويق عبر وسائل التواصل الاجتماعي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28600" y="1097280"/>
            <a:ext cx="2743200" cy="1783080"/>
          </a:xfrm>
          <a:prstGeom prst="rect">
            <a:avLst/>
          </a:prstGeom>
          <a:solidFill>
            <a:srgbClr val="162848"/>
          </a:solidFill>
          <a:ln w="12700">
            <a:solidFill>
              <a:srgbClr val="E1306C">
                <a:alpha val="5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28600" y="1097280"/>
            <a:ext cx="2743200" cy="475488"/>
          </a:xfrm>
          <a:prstGeom prst="rect">
            <a:avLst/>
          </a:prstGeom>
          <a:solidFill>
            <a:srgbClr val="E1306C">
              <a:alpha val="85000"/>
            </a:srgbClr>
          </a:solidFill>
          <a:ln w="12700">
            <a:solidFill>
              <a:srgbClr val="E1306C">
                <a:alpha val="85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28600" y="1097280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📸  Instagram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320040" y="160020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E1306C"/>
                </a:solidFill>
              </a:rPr>
              <a:t>الجمهور: 18-34 سنة | بصري | B2C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320040" y="1920240"/>
            <a:ext cx="2560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00" dirty="0">
                <a:solidFill>
                  <a:srgbClr val="8BA3C7"/>
                </a:solidFill>
              </a:rPr>
              <a:t>Reels, Stories, Shopping, Influencers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200400" y="1097280"/>
            <a:ext cx="2743200" cy="1783080"/>
          </a:xfrm>
          <a:prstGeom prst="rect">
            <a:avLst/>
          </a:prstGeom>
          <a:solidFill>
            <a:srgbClr val="162848"/>
          </a:solidFill>
          <a:ln w="12700">
            <a:solidFill>
              <a:srgbClr val="00F2EA">
                <a:alpha val="5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00400" y="1097280"/>
            <a:ext cx="2743200" cy="475488"/>
          </a:xfrm>
          <a:prstGeom prst="rect">
            <a:avLst/>
          </a:prstGeom>
          <a:solidFill>
            <a:srgbClr val="00F2EA">
              <a:alpha val="85000"/>
            </a:srgbClr>
          </a:solidFill>
          <a:ln w="12700">
            <a:solidFill>
              <a:srgbClr val="00F2EA">
                <a:alpha val="85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0" y="1097280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🎵  TikTok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3291840" y="160020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00F2EA"/>
                </a:solidFill>
              </a:rPr>
              <a:t>الجمهور: 13-30 سنة | ترفيهي | فيروسي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3291840" y="1920240"/>
            <a:ext cx="2560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00" dirty="0">
                <a:solidFill>
                  <a:srgbClr val="8BA3C7"/>
                </a:solidFill>
              </a:rPr>
              <a:t>Short-form video, Trends, Creator Fund, Ads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172200" y="1097280"/>
            <a:ext cx="2743200" cy="1783080"/>
          </a:xfrm>
          <a:prstGeom prst="rect">
            <a:avLst/>
          </a:prstGeom>
          <a:solidFill>
            <a:srgbClr val="162848"/>
          </a:solidFill>
          <a:ln w="12700">
            <a:solidFill>
              <a:srgbClr val="0077B5">
                <a:alpha val="5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172200" y="1097280"/>
            <a:ext cx="2743200" cy="475488"/>
          </a:xfrm>
          <a:prstGeom prst="rect">
            <a:avLst/>
          </a:prstGeom>
          <a:solidFill>
            <a:srgbClr val="0077B5">
              <a:alpha val="85000"/>
            </a:srgbClr>
          </a:solidFill>
          <a:ln w="12700">
            <a:solidFill>
              <a:srgbClr val="0077B5">
                <a:alpha val="85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172200" y="1097280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💼  LinkedIn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263640" y="160020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0077B5"/>
                </a:solidFill>
              </a:rPr>
              <a:t>الجمهور: 25-55 سنة | مهني | B2B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6263640" y="1920240"/>
            <a:ext cx="2560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00" dirty="0">
                <a:solidFill>
                  <a:srgbClr val="8BA3C7"/>
                </a:solidFill>
              </a:rPr>
              <a:t>B2B Content, Thought Leadership, Lead Gen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228600" y="3063240"/>
            <a:ext cx="2743200" cy="1783080"/>
          </a:xfrm>
          <a:prstGeom prst="rect">
            <a:avLst/>
          </a:prstGeom>
          <a:solidFill>
            <a:srgbClr val="162848"/>
          </a:solidFill>
          <a:ln w="12700">
            <a:solidFill>
              <a:srgbClr val="1877F2">
                <a:alpha val="50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28600" y="3063240"/>
            <a:ext cx="2743200" cy="475488"/>
          </a:xfrm>
          <a:prstGeom prst="rect">
            <a:avLst/>
          </a:prstGeom>
          <a:solidFill>
            <a:srgbClr val="1877F2">
              <a:alpha val="85000"/>
            </a:srgbClr>
          </a:solidFill>
          <a:ln w="12700">
            <a:solidFill>
              <a:srgbClr val="1877F2">
                <a:alpha val="85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28600" y="3063240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👥  Facebook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320040" y="356616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1877F2"/>
                </a:solidFill>
              </a:rPr>
              <a:t>الجمهور: 25-55 سنة | تنوع | B2C &amp; B2B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320040" y="3886200"/>
            <a:ext cx="2560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00" dirty="0">
                <a:solidFill>
                  <a:srgbClr val="8BA3C7"/>
                </a:solidFill>
              </a:rPr>
              <a:t>Groups, Events, Marketplace, Meta Ads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200400" y="3063240"/>
            <a:ext cx="2743200" cy="1783080"/>
          </a:xfrm>
          <a:prstGeom prst="rect">
            <a:avLst/>
          </a:prstGeom>
          <a:solidFill>
            <a:srgbClr val="162848"/>
          </a:solidFill>
          <a:ln w="12700">
            <a:solidFill>
              <a:srgbClr val="1DA1F2">
                <a:alpha val="50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200400" y="3063240"/>
            <a:ext cx="2743200" cy="475488"/>
          </a:xfrm>
          <a:prstGeom prst="rect">
            <a:avLst/>
          </a:prstGeom>
          <a:solidFill>
            <a:srgbClr val="1DA1F2">
              <a:alpha val="85000"/>
            </a:srgbClr>
          </a:solidFill>
          <a:ln w="12700">
            <a:solidFill>
              <a:srgbClr val="1DA1F2">
                <a:alpha val="8500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200400" y="3063240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🐦  X / Twitter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3291840" y="356616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1DA1F2"/>
                </a:solidFill>
              </a:rPr>
              <a:t>الجمهور: متنوع | إخبارات | تقني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3291840" y="3886200"/>
            <a:ext cx="2560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00" dirty="0">
                <a:solidFill>
                  <a:srgbClr val="8BA3C7"/>
                </a:solidFill>
              </a:rPr>
              <a:t>Real-time, Trending, Communities, Spaces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172200" y="3063240"/>
            <a:ext cx="2743200" cy="1783080"/>
          </a:xfrm>
          <a:prstGeom prst="rect">
            <a:avLst/>
          </a:prstGeom>
          <a:solidFill>
            <a:srgbClr val="162848"/>
          </a:solidFill>
          <a:ln w="12700">
            <a:solidFill>
              <a:srgbClr val="FF0000">
                <a:alpha val="50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172200" y="3063240"/>
            <a:ext cx="2743200" cy="475488"/>
          </a:xfrm>
          <a:prstGeom prst="rect">
            <a:avLst/>
          </a:prstGeom>
          <a:solidFill>
            <a:srgbClr val="FF0000">
              <a:alpha val="85000"/>
            </a:srgbClr>
          </a:solidFill>
          <a:ln w="12700">
            <a:solidFill>
              <a:srgbClr val="FF0000">
                <a:alpha val="8500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172200" y="3063240"/>
            <a:ext cx="2743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▶️  YouTube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6263640" y="356616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FF0000"/>
                </a:solidFill>
              </a:rPr>
              <a:t>الجمهور: متنوع | تعليمي | دائم الأثر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6263640" y="3886200"/>
            <a:ext cx="2560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00" dirty="0">
                <a:solidFill>
                  <a:srgbClr val="8BA3C7"/>
                </a:solidFill>
              </a:rPr>
              <a:t>Long-form, Shorts, SEO, Memberships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دورة التسويق الإلكتروني الشاملة 2026</dc:title>
  <dc:subject>PptxGenJS Presentation</dc:subject>
  <dc:creator>Digital Marketing Academy</dc:creator>
  <cp:lastModifiedBy>Digital Marketing Academy</cp:lastModifiedBy>
  <cp:revision>1</cp:revision>
  <dcterms:created xsi:type="dcterms:W3CDTF">2026-05-06T18:02:07Z</dcterms:created>
  <dcterms:modified xsi:type="dcterms:W3CDTF">2026-05-06T18:02:07Z</dcterms:modified>
</cp:coreProperties>
</file>